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19" r:id="rId5"/>
    <p:sldMasterId id="2147483832" r:id="rId6"/>
    <p:sldMasterId id="2147483834" r:id="rId7"/>
    <p:sldMasterId id="2147483840" r:id="rId8"/>
    <p:sldMasterId id="2147483841" r:id="rId9"/>
  </p:sldMasterIdLst>
  <p:notesMasterIdLst>
    <p:notesMasterId r:id="rId18"/>
  </p:notesMasterIdLst>
  <p:sldIdLst>
    <p:sldId id="589" r:id="rId10"/>
    <p:sldId id="567" r:id="rId11"/>
    <p:sldId id="593" r:id="rId12"/>
    <p:sldId id="591" r:id="rId13"/>
    <p:sldId id="594" r:id="rId14"/>
    <p:sldId id="595" r:id="rId15"/>
    <p:sldId id="596" r:id="rId16"/>
    <p:sldId id="597" r:id="rId17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LE BLANC" initials="IB" lastIdx="9" clrIdx="0">
    <p:extLst>
      <p:ext uri="{19B8F6BF-5375-455C-9EA6-DF929625EA0E}">
        <p15:presenceInfo xmlns:p15="http://schemas.microsoft.com/office/powerpoint/2012/main" userId="S-1-5-21-1616320312-2655828719-4280963109-726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C8C"/>
    <a:srgbClr val="37635F"/>
    <a:srgbClr val="7BD7C6"/>
    <a:srgbClr val="009081"/>
    <a:srgbClr val="9AE5B5"/>
    <a:srgbClr val="FF9575"/>
    <a:srgbClr val="2F2FA5"/>
    <a:srgbClr val="ACDBEC"/>
    <a:srgbClr val="00863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5" autoAdjust="0"/>
    <p:restoredTop sz="90099" autoAdjust="0"/>
  </p:normalViewPr>
  <p:slideViewPr>
    <p:cSldViewPr showGuides="1">
      <p:cViewPr varScale="1">
        <p:scale>
          <a:sx n="84" d="100"/>
          <a:sy n="84" d="100"/>
        </p:scale>
        <p:origin x="156" y="8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740"/>
    </p:cViewPr>
  </p:sorterViewPr>
  <p:notesViewPr>
    <p:cSldViewPr>
      <p:cViewPr varScale="1">
        <p:scale>
          <a:sx n="49" d="100"/>
          <a:sy n="49" d="100"/>
        </p:scale>
        <p:origin x="292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14/12/2023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6.gif"/><Relationship Id="rId7" Type="http://schemas.openxmlformats.org/officeDocument/2006/relationships/image" Target="../media/image8.png"/><Relationship Id="rId12" Type="http://schemas.openxmlformats.org/officeDocument/2006/relationships/image" Target="../media/image13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0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gif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1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01/12/2023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783"/>
            <a:ext cx="4931573" cy="36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A27C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01/12/2023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CA1958A-FDD6-455A-9688-B6EC608631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BD16DF-FD4E-41C3-A619-4A1351F146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73" y="139303"/>
            <a:ext cx="2011592" cy="44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8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Présen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3894B-56C3-40A9-A168-6B3791994F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38879" y="2373878"/>
            <a:ext cx="4173171" cy="39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NOM DE LA PRÉSENTATION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7C2067-3F53-4FFF-A0F0-058CE870B9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78" y="4845935"/>
            <a:ext cx="444500" cy="15670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459F9AF-688F-4A17-B9D8-1D2510BD01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56" y="4778088"/>
            <a:ext cx="542894" cy="2996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BB7E3E-8A54-492B-8E4E-BE972867C7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79" y="1654259"/>
            <a:ext cx="2397447" cy="5920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E12B3F-BF89-4766-A808-8540D37926F6}"/>
              </a:ext>
            </a:extLst>
          </p:cNvPr>
          <p:cNvSpPr/>
          <p:nvPr/>
        </p:nvSpPr>
        <p:spPr>
          <a:xfrm>
            <a:off x="1" y="0"/>
            <a:ext cx="3095537" cy="51435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FA667FC0-464E-4E02-AC87-094C464773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5430"/>
          <a:stretch/>
        </p:blipFill>
        <p:spPr>
          <a:xfrm>
            <a:off x="-1" y="1898599"/>
            <a:ext cx="1937551" cy="2722407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BACC6FC2-C5A8-49BE-8E10-A21355E57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20504" y="1279787"/>
            <a:ext cx="787090" cy="548078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F9E9DF7F-8324-41C8-AECA-E6CCA4E106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15840" y="4880499"/>
            <a:ext cx="226549" cy="157754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DD492048-89F2-4CF5-941D-DAB4EAD9C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23228" y="1205144"/>
            <a:ext cx="467190" cy="32532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D2309D1D-2A84-477D-A51E-CB8AC126DB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67590" y="4441054"/>
            <a:ext cx="666392" cy="464033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EC248BB5-BF0B-4814-B429-7F46D2C80B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51300"/>
          <a:stretch/>
        </p:blipFill>
        <p:spPr>
          <a:xfrm rot="10800000">
            <a:off x="2105116" y="0"/>
            <a:ext cx="977655" cy="2103396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06308240-A709-4431-94FD-F07B5DFF5B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65171" y="4672311"/>
            <a:ext cx="413971" cy="288262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BB8E7984-BA27-4E4D-BF9B-14F886CC1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6874" y="317569"/>
            <a:ext cx="135434" cy="94307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80A4524E-C0E0-402A-9665-6EA6D872E0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95612" y="133165"/>
            <a:ext cx="303043" cy="2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2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 algn="r"/>
            <a:r>
              <a:rPr lang="fr-FR" cap="all" smtClean="0"/>
              <a:t>01/12/2023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8"/>
            <a:ext cx="2591775" cy="19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01/12/2023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01/12/2023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smtClean="0"/>
              <a:t>01/12/2023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7A3402-736E-4895-B57D-671E8A88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405551-039F-450A-9CF3-08C03A1654FC}" type="slidenum">
              <a:rPr lang="fr-FR" smtClean="0">
                <a:solidFill>
                  <a:srgbClr val="37635F">
                    <a:tint val="75000"/>
                  </a:srgbClr>
                </a:solidFill>
              </a:rPr>
              <a:pPr defTabSz="685800"/>
              <a:t>‹N°›</a:t>
            </a:fld>
            <a:endParaRPr lang="fr-FR">
              <a:solidFill>
                <a:srgbClr val="37635F">
                  <a:tint val="75000"/>
                </a:srgb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ABB7E3E-8A54-492B-8E4E-BE972867C7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3" y="149593"/>
            <a:ext cx="2397447" cy="5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DE6D0E-3A6D-428D-8A0B-478E75C6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65C9D689-E01C-4619-9038-FB14C93EFED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1111602"/>
            <a:ext cx="3696800" cy="273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4BA4029-E78B-4096-BD16-97D72BB67E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50" y="1539233"/>
            <a:ext cx="7893844" cy="238883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75A4F6-64F5-418D-9DAA-EB6442CBAF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" y="146675"/>
            <a:ext cx="2397447" cy="5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3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Présen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3894B-56C3-40A9-A168-6B3791994F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38879" y="2373878"/>
            <a:ext cx="4173171" cy="39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NOM DE LA PRÉSENTATION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7C2067-3F53-4FFF-A0F0-058CE870B9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78" y="4845935"/>
            <a:ext cx="444500" cy="15670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459F9AF-688F-4A17-B9D8-1D2510BD01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56" y="4778088"/>
            <a:ext cx="542894" cy="2996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BB7E3E-8A54-492B-8E4E-BE972867C77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79" y="1654259"/>
            <a:ext cx="2397447" cy="5920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E12B3F-BF89-4766-A808-8540D37926F6}"/>
              </a:ext>
            </a:extLst>
          </p:cNvPr>
          <p:cNvSpPr/>
          <p:nvPr/>
        </p:nvSpPr>
        <p:spPr>
          <a:xfrm>
            <a:off x="1" y="0"/>
            <a:ext cx="3095537" cy="51435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FA667FC0-464E-4E02-AC87-094C464773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5430"/>
          <a:stretch/>
        </p:blipFill>
        <p:spPr>
          <a:xfrm>
            <a:off x="-1" y="1898599"/>
            <a:ext cx="1937551" cy="2722407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BACC6FC2-C5A8-49BE-8E10-A21355E57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20504" y="1279787"/>
            <a:ext cx="787090" cy="548078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F9E9DF7F-8324-41C8-AECA-E6CCA4E106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840" y="4880499"/>
            <a:ext cx="226549" cy="157754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DD492048-89F2-4CF5-941D-DAB4EAD9C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3228" y="1205144"/>
            <a:ext cx="467190" cy="32532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D2309D1D-2A84-477D-A51E-CB8AC126DB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67590" y="4441054"/>
            <a:ext cx="666392" cy="464033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EC248BB5-BF0B-4814-B429-7F46D2C80B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51300"/>
          <a:stretch/>
        </p:blipFill>
        <p:spPr>
          <a:xfrm rot="10800000">
            <a:off x="2105116" y="0"/>
            <a:ext cx="977655" cy="2103396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06308240-A709-4431-94FD-F07B5DFF5B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5171" y="4672311"/>
            <a:ext cx="413971" cy="288262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BB8E7984-BA27-4E4D-BF9B-14F886CC1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874" y="317569"/>
            <a:ext cx="135434" cy="94307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80A4524E-C0E0-402A-9665-6EA6D872E0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5612" y="133165"/>
            <a:ext cx="303043" cy="2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4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5A27C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33BAB5"/>
          </a:solidFill>
          <a:ln w="57150">
            <a:solidFill>
              <a:srgbClr val="34BCB6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01/12/2023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CA1958A-FDD6-455A-9688-B6EC6086314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99536C-18F9-5666-64AA-A197230E96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73" y="139303"/>
            <a:ext cx="2011592" cy="44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3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smtClean="0"/>
              <a:t>01/12/2023</a:t>
            </a:r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559"/>
            <a:ext cx="863925" cy="6356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-25589" y="4783455"/>
            <a:ext cx="4572000" cy="3539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850" b="0" i="0" u="none" strike="noStrike" cap="none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Direction Générale de l’Enseignement Supérieur et de l’Insertion Professionnelle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850" b="0" i="0" u="none" strike="noStrike" cap="none" spc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+mn-ea"/>
                <a:cs typeface="+mn-cs"/>
              </a:rPr>
              <a:t>Direction Générale de la Recherche et de l’Innovation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smtClean="0"/>
              <a:t>01/12/2023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559"/>
            <a:ext cx="863925" cy="6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86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smtClean="0"/>
              <a:t>01/12/2023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7559"/>
            <a:ext cx="863925" cy="6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6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1C46C0-517E-48B2-8710-C7653DC57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19AFA1-C8E6-4B1C-A32B-87FC5EB12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0" y="4807148"/>
            <a:ext cx="4445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5551-039F-450A-9CF3-08C03A1654FC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017AB02-4E22-4831-837F-E9D47B6E204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28" y="4798219"/>
            <a:ext cx="194072" cy="19407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5260950-2B57-4B1C-8D6C-5336D8C7509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77" y="4798219"/>
            <a:ext cx="220373" cy="1940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CC4446-66D6-4159-A696-866FC88CC2F3}"/>
              </a:ext>
            </a:extLst>
          </p:cNvPr>
          <p:cNvSpPr/>
          <p:nvPr/>
        </p:nvSpPr>
        <p:spPr>
          <a:xfrm>
            <a:off x="7959724" y="4778088"/>
            <a:ext cx="1292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solidFill>
                  <a:schemeClr val="tx2"/>
                </a:solidFill>
              </a:rPr>
              <a:t>@RechercheDataGv</a:t>
            </a:r>
          </a:p>
          <a:p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6928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47" r:id="rId2"/>
    <p:sldLayoutId id="2147483848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fr-FR" sz="1650" b="0" i="1" u="none" strike="noStrike" kern="1200" baseline="300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u="sng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smtClean="0"/>
              <a:t>01/12/2023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EBCB6F71-2BB7-4540-8825-F5F351623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123478"/>
            <a:ext cx="98025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65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01/12/2023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1958A-FDD6-455A-9688-B6EC608631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93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6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5A27C9"/>
          </a:solidFill>
          <a:latin typeface="Marianne" panose="020000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arianne" panose="020000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70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700.sv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21" Type="http://schemas.openxmlformats.org/officeDocument/2006/relationships/image" Target="../media/image20.png"/><Relationship Id="rId17" Type="http://schemas.openxmlformats.org/officeDocument/2006/relationships/image" Target="../media/image16.JPG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7000.svg"/><Relationship Id="rId15" Type="http://schemas.openxmlformats.org/officeDocument/2006/relationships/image" Target="../media/image7001.svg"/><Relationship Id="rId1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00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70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recherche.data.gouv.fr/fr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B3DE8F-9F51-417A-8B96-9454F8AA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8878" y="2373877"/>
            <a:ext cx="5403407" cy="1900721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089C8C"/>
                </a:solidFill>
              </a:rPr>
              <a:t>Séminaire </a:t>
            </a:r>
            <a:r>
              <a:rPr lang="fr-FR" dirty="0" smtClean="0">
                <a:solidFill>
                  <a:srgbClr val="089C8C"/>
                </a:solidFill>
              </a:rPr>
              <a:t>des </a:t>
            </a:r>
            <a:r>
              <a:rPr lang="fr-FR" dirty="0" smtClean="0">
                <a:solidFill>
                  <a:srgbClr val="089C8C"/>
                </a:solidFill>
              </a:rPr>
              <a:t>dispositifs d’accompagnement</a:t>
            </a:r>
          </a:p>
          <a:p>
            <a:pPr algn="ctr">
              <a:spcBef>
                <a:spcPts val="0"/>
              </a:spcBef>
            </a:pPr>
            <a:r>
              <a:rPr lang="fr-FR" dirty="0" smtClean="0">
                <a:solidFill>
                  <a:srgbClr val="089C8C"/>
                </a:solidFill>
              </a:rPr>
              <a:t>de Recherche Data Gouv</a:t>
            </a:r>
          </a:p>
          <a:p>
            <a:pPr algn="ctr">
              <a:spcBef>
                <a:spcPts val="0"/>
              </a:spcBef>
            </a:pPr>
            <a:endParaRPr lang="fr-FR" dirty="0" smtClean="0">
              <a:solidFill>
                <a:srgbClr val="089C8C"/>
              </a:solidFill>
            </a:endParaRPr>
          </a:p>
          <a:p>
            <a:pPr algn="ctr">
              <a:spcBef>
                <a:spcPts val="0"/>
              </a:spcBef>
            </a:pPr>
            <a:r>
              <a:rPr lang="fr-FR" sz="1800" dirty="0" smtClean="0">
                <a:solidFill>
                  <a:srgbClr val="089C8C"/>
                </a:solidFill>
              </a:rPr>
              <a:t>14 </a:t>
            </a:r>
            <a:r>
              <a:rPr lang="fr-FR" sz="1800" dirty="0" smtClean="0">
                <a:solidFill>
                  <a:srgbClr val="089C8C"/>
                </a:solidFill>
              </a:rPr>
              <a:t>et 15 décembre 2023 </a:t>
            </a:r>
          </a:p>
          <a:p>
            <a:pPr algn="ctr">
              <a:spcBef>
                <a:spcPts val="0"/>
              </a:spcBef>
            </a:pPr>
            <a:r>
              <a:rPr lang="fr-FR" sz="1800" dirty="0" smtClean="0">
                <a:solidFill>
                  <a:srgbClr val="089C8C"/>
                </a:solidFill>
              </a:rPr>
              <a:t>Reims</a:t>
            </a:r>
            <a:endParaRPr lang="fr-FR" dirty="0" smtClean="0">
              <a:solidFill>
                <a:srgbClr val="089C8C"/>
              </a:solidFill>
            </a:endParaRPr>
          </a:p>
          <a:p>
            <a:pPr>
              <a:spcBef>
                <a:spcPts val="0"/>
              </a:spcBef>
            </a:pPr>
            <a:endParaRPr lang="fr-FR" dirty="0" smtClean="0"/>
          </a:p>
          <a:p>
            <a:pPr>
              <a:spcBef>
                <a:spcPts val="0"/>
              </a:spcBef>
            </a:pPr>
            <a:endParaRPr lang="fr-FR" sz="1500" b="0" dirty="0"/>
          </a:p>
          <a:p>
            <a:pPr>
              <a:spcBef>
                <a:spcPts val="0"/>
              </a:spcBef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4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9">
            <a:extLst>
              <a:ext uri="{FF2B5EF4-FFF2-40B4-BE49-F238E27FC236}">
                <a16:creationId xmlns:a16="http://schemas.microsoft.com/office/drawing/2014/main" id="{8B844583-ED3A-44BB-BF35-38E9888D426A}"/>
              </a:ext>
            </a:extLst>
          </p:cNvPr>
          <p:cNvSpPr txBox="1">
            <a:spLocks/>
          </p:cNvSpPr>
          <p:nvPr/>
        </p:nvSpPr>
        <p:spPr>
          <a:xfrm>
            <a:off x="207232" y="771550"/>
            <a:ext cx="6435816" cy="48361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65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4788" lvl="1" defTabSz="685800">
              <a:defRPr/>
            </a:pPr>
            <a:r>
              <a:rPr lang="fr-FR" sz="2400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Conclusion</a:t>
            </a:r>
            <a:r>
              <a:rPr lang="fr-FR" sz="2400" b="1" dirty="0">
                <a:solidFill>
                  <a:srgbClr val="37635F"/>
                </a:solidFill>
                <a:latin typeface="Marianne" panose="02000000000000000000" pitchFamily="50" charset="0"/>
              </a:rPr>
              <a:t/>
            </a:r>
            <a:br>
              <a:rPr lang="fr-FR" sz="2400" b="1" dirty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sz="1350" b="1" dirty="0">
                <a:solidFill>
                  <a:srgbClr val="37635F"/>
                </a:solidFill>
                <a:latin typeface="Marianne" panose="02000000000000000000" pitchFamily="50" charset="0"/>
              </a:rPr>
              <a:t/>
            </a:r>
            <a:br>
              <a:rPr lang="fr-FR" sz="1350" b="1" dirty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sz="1350" b="1" dirty="0">
                <a:solidFill>
                  <a:srgbClr val="37635F"/>
                </a:solidFill>
                <a:latin typeface="Marianne" panose="02000000000000000000" pitchFamily="50" charset="0"/>
              </a:rPr>
              <a:t> </a:t>
            </a:r>
          </a:p>
          <a:p>
            <a:pPr marL="204788" lvl="1" defTabSz="685800">
              <a:defRPr/>
            </a:pPr>
            <a:endParaRPr lang="fr-FR" sz="1050" b="1" baseline="3000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029450" y="-433468"/>
            <a:ext cx="2445124" cy="25619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207232" y="2041560"/>
            <a:ext cx="84522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Bilan et synthèse des ateliers pratiques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Recherche </a:t>
            </a:r>
            <a:r>
              <a:rPr lang="fr-FR" b="1" dirty="0"/>
              <a:t>Data Gouv en 2024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Ateliers de la donnée : Nouvelle carte et futurs appels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Communication et interactions entre dispositifs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/>
              <a:t>Prochains événements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405551-039F-450A-9CF3-08C03A1654FC}" type="slidenum">
              <a:rPr lang="fr-FR" smtClean="0">
                <a:solidFill>
                  <a:srgbClr val="37635F">
                    <a:tint val="75000"/>
                  </a:srgbClr>
                </a:solidFill>
              </a:rPr>
              <a:pPr defTabSz="685800"/>
              <a:t>2</a:t>
            </a:fld>
            <a:endParaRPr lang="fr-FR">
              <a:solidFill>
                <a:srgbClr val="37635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0" y="2525324"/>
            <a:ext cx="4989634" cy="120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996" lvl="1" defTabSz="685783">
              <a:spcAft>
                <a:spcPts val="150"/>
              </a:spcAft>
              <a:defRPr/>
            </a:pPr>
            <a:r>
              <a:rPr lang="fr-FR" sz="1200" dirty="0">
                <a:solidFill>
                  <a:srgbClr val="37635F"/>
                </a:solidFill>
                <a:latin typeface="Marianne" panose="02000000000000000000" pitchFamily="50" charset="0"/>
              </a:rPr>
              <a:t>Regroupement d’expertises complémentaires de différents établissements </a:t>
            </a:r>
            <a:endParaRPr lang="fr-FR" sz="525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88996" lvl="1" defTabSz="685783">
              <a:defRPr/>
            </a:pPr>
            <a:endParaRPr lang="fr-FR" sz="788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88996" lvl="1" defTabSz="685783">
              <a:defRPr/>
            </a:pPr>
            <a:r>
              <a:rPr lang="fr-FR" sz="1200" b="1" dirty="0">
                <a:solidFill>
                  <a:srgbClr val="37635F"/>
                </a:solidFill>
                <a:latin typeface="Marianne" panose="02000000000000000000" pitchFamily="50" charset="0"/>
              </a:rPr>
              <a:t>19 ateliers de la donnée opérationnels</a:t>
            </a:r>
          </a:p>
          <a:p>
            <a:pPr marL="188996" lvl="1" defTabSz="685783">
              <a:defRPr/>
            </a:pPr>
            <a:endParaRPr lang="fr-FR" sz="120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88996" lvl="1" defTabSz="685783">
              <a:defRPr/>
            </a:pPr>
            <a:r>
              <a:rPr lang="fr-FR" sz="1200" dirty="0">
                <a:solidFill>
                  <a:srgbClr val="37635F"/>
                </a:solidFill>
                <a:latin typeface="Marianne" panose="02000000000000000000" pitchFamily="50" charset="0"/>
              </a:rPr>
              <a:t>10 </a:t>
            </a:r>
            <a:r>
              <a:rPr lang="fr-FR" sz="1200" dirty="0">
                <a:solidFill>
                  <a:srgbClr val="37635F"/>
                </a:solidFill>
                <a:latin typeface="Marianne" panose="02000000000000000000" pitchFamily="50" charset="0"/>
              </a:rPr>
              <a:t>ateliers en projet</a:t>
            </a:r>
            <a:endParaRPr lang="fr-FR" sz="120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342892" lvl="1" defTabSz="685783">
              <a:defRPr/>
            </a:pPr>
            <a:endParaRPr lang="fr-FR" sz="30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3194541" y="2842580"/>
            <a:ext cx="0" cy="697989"/>
          </a:xfrm>
          <a:prstGeom prst="line">
            <a:avLst/>
          </a:prstGeom>
          <a:ln w="38100">
            <a:solidFill>
              <a:srgbClr val="376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43" y="913230"/>
            <a:ext cx="4037749" cy="41074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73060" y="2879952"/>
            <a:ext cx="2699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996" lvl="1" defTabSz="685783">
              <a:defRPr/>
            </a:pPr>
            <a:r>
              <a:rPr lang="fr-FR" sz="1200" dirty="0">
                <a:solidFill>
                  <a:srgbClr val="37635F"/>
                </a:solidFill>
                <a:latin typeface="Marianne" panose="02000000000000000000" pitchFamily="50" charset="0"/>
              </a:rPr>
              <a:t>90+ ETP </a:t>
            </a:r>
          </a:p>
          <a:p>
            <a:pPr marL="188996" lvl="1" defTabSz="685783">
              <a:defRPr/>
            </a:pPr>
            <a:r>
              <a:rPr lang="fr-FR" sz="1200" dirty="0">
                <a:solidFill>
                  <a:srgbClr val="37635F"/>
                </a:solidFill>
                <a:latin typeface="Marianne" panose="02000000000000000000" pitchFamily="50" charset="0"/>
              </a:rPr>
              <a:t>350+ personnes </a:t>
            </a:r>
          </a:p>
          <a:p>
            <a:pPr marL="188996" lvl="1" defTabSz="685783">
              <a:defRPr/>
            </a:pPr>
            <a:r>
              <a:rPr lang="fr-FR" sz="1200" dirty="0">
                <a:solidFill>
                  <a:srgbClr val="37635F"/>
                </a:solidFill>
                <a:latin typeface="Marianne" panose="02000000000000000000" pitchFamily="50" charset="0"/>
              </a:rPr>
              <a:t>80+ établissements différents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6232135-A981-48A3-9767-0291E976C4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90" y="272934"/>
            <a:ext cx="1500788" cy="150078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5B5F2C9-C9B3-4330-869F-E1D0AA67DAE2}"/>
              </a:ext>
            </a:extLst>
          </p:cNvPr>
          <p:cNvSpPr txBox="1">
            <a:spLocks/>
          </p:cNvSpPr>
          <p:nvPr/>
        </p:nvSpPr>
        <p:spPr>
          <a:xfrm>
            <a:off x="120350" y="1041559"/>
            <a:ext cx="6563096" cy="578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9304" indent="-139304" defTabSz="685800">
              <a:defRPr/>
            </a:pPr>
            <a:r>
              <a:rPr lang="fr-FR" sz="1500" b="1" i="0" baseline="0" dirty="0">
                <a:solidFill>
                  <a:srgbClr val="37635F"/>
                </a:solidFill>
                <a:latin typeface="Marianne" panose="02000000000000000000" pitchFamily="50" charset="0"/>
              </a:rPr>
              <a:t>Les ateliers de la donnée </a:t>
            </a:r>
          </a:p>
          <a:p>
            <a:pPr marL="139304" indent="-139304" defTabSz="685800">
              <a:defRPr/>
            </a:pPr>
            <a:r>
              <a:rPr lang="fr-FR" sz="1500" b="1" i="0" baseline="0" dirty="0">
                <a:solidFill>
                  <a:srgbClr val="37635F"/>
                </a:solidFill>
                <a:latin typeface="Marianne" panose="02000000000000000000" pitchFamily="50" charset="0"/>
              </a:rPr>
              <a:t>« guichet de proximité » s'installent</a:t>
            </a:r>
          </a:p>
          <a:p>
            <a:pPr marL="139304" indent="-139304" defTabSz="685800">
              <a:defRPr/>
            </a:pPr>
            <a:r>
              <a:rPr lang="fr-FR" sz="1500" b="1" i="0" baseline="0" dirty="0">
                <a:solidFill>
                  <a:srgbClr val="37635F"/>
                </a:solidFill>
                <a:latin typeface="Marianne" panose="02000000000000000000" pitchFamily="50" charset="0"/>
              </a:rPr>
              <a:t>p</a:t>
            </a:r>
            <a:r>
              <a:rPr lang="fr-FR" sz="1500" b="1" i="0" baseline="0" dirty="0">
                <a:solidFill>
                  <a:srgbClr val="37635F"/>
                </a:solidFill>
                <a:latin typeface="Marianne" panose="02000000000000000000" pitchFamily="50" charset="0"/>
              </a:rPr>
              <a:t>rogressivement sur tout le territoire</a:t>
            </a:r>
            <a:br>
              <a:rPr lang="fr-FR" sz="1500" b="1" i="0" baseline="0" dirty="0">
                <a:solidFill>
                  <a:srgbClr val="37635F"/>
                </a:solidFill>
                <a:latin typeface="Marianne" panose="02000000000000000000" pitchFamily="50" charset="0"/>
              </a:rPr>
            </a:br>
            <a:endParaRPr lang="fr-FR" sz="1500" baseline="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183" y="1895860"/>
            <a:ext cx="46905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650" b="1" i="1" dirty="0">
                <a:solidFill>
                  <a:srgbClr val="009081"/>
                </a:solidFill>
                <a:latin typeface="Calibri" panose="020F0502020204030204"/>
              </a:rPr>
              <a:t>Expertise généraliste en proximité des équipes de recherche pour toute question relative à la </a:t>
            </a:r>
            <a:r>
              <a:rPr lang="fr-FR" sz="1650" b="1" i="1" dirty="0">
                <a:solidFill>
                  <a:srgbClr val="009081"/>
                </a:solidFill>
                <a:latin typeface="Calibri" panose="020F0502020204030204"/>
              </a:rPr>
              <a:t>donnée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470845" y="3963774"/>
            <a:ext cx="5199797" cy="85901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051" y="4077740"/>
            <a:ext cx="5233384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9000" lvl="1" defTabSz="685800">
              <a:spcAft>
                <a:spcPts val="150"/>
              </a:spcAft>
              <a:defRPr/>
            </a:pPr>
            <a:r>
              <a:rPr lang="fr-FR" sz="1350" b="1" dirty="0">
                <a:solidFill>
                  <a:srgbClr val="37635F"/>
                </a:solidFill>
                <a:latin typeface="Marianne" panose="02000000000000000000" pitchFamily="50" charset="0"/>
              </a:rPr>
              <a:t>Un cadre structurant piloté par </a:t>
            </a:r>
            <a:r>
              <a:rPr lang="fr-FR" sz="1350" b="1" dirty="0">
                <a:solidFill>
                  <a:srgbClr val="37635F"/>
                </a:solidFill>
                <a:latin typeface="Marianne" panose="02000000000000000000" pitchFamily="50" charset="0"/>
              </a:rPr>
              <a:t>Recherche </a:t>
            </a:r>
            <a:r>
              <a:rPr lang="fr-FR" sz="1350" b="1" dirty="0">
                <a:solidFill>
                  <a:srgbClr val="37635F"/>
                </a:solidFill>
                <a:latin typeface="Marianne" panose="02000000000000000000" pitchFamily="50" charset="0"/>
              </a:rPr>
              <a:t>Data Gouv </a:t>
            </a:r>
            <a:endParaRPr lang="fr-FR" sz="1350" b="1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marL="189000" lvl="1" defTabSz="685800">
              <a:spcAft>
                <a:spcPts val="150"/>
              </a:spcAft>
              <a:defRPr/>
            </a:pPr>
            <a:r>
              <a:rPr lang="fr-FR" sz="788" b="1" dirty="0">
                <a:solidFill>
                  <a:srgbClr val="37635F"/>
                </a:solidFill>
                <a:latin typeface="Marianne" panose="02000000000000000000" pitchFamily="50" charset="0"/>
              </a:rPr>
              <a:t/>
            </a:r>
            <a:br>
              <a:rPr lang="fr-FR" sz="788" b="1" dirty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sz="1350" b="1" dirty="0">
                <a:solidFill>
                  <a:srgbClr val="37635F"/>
                </a:solidFill>
                <a:latin typeface="Marianne" panose="02000000000000000000" pitchFamily="50" charset="0"/>
              </a:rPr>
              <a:t>Des moyens et une </a:t>
            </a:r>
            <a:r>
              <a:rPr lang="fr-FR" sz="1350" b="1" dirty="0">
                <a:solidFill>
                  <a:srgbClr val="37635F"/>
                </a:solidFill>
                <a:latin typeface="Marianne" panose="02000000000000000000" pitchFamily="50" charset="0"/>
              </a:rPr>
              <a:t>gouvernance propre à chaque atelier</a:t>
            </a:r>
            <a:endParaRPr lang="fr-FR" sz="1200" b="1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9">
            <a:extLst>
              <a:ext uri="{FF2B5EF4-FFF2-40B4-BE49-F238E27FC236}">
                <a16:creationId xmlns:a16="http://schemas.microsoft.com/office/drawing/2014/main" id="{8B844583-ED3A-44BB-BF35-38E9888D426A}"/>
              </a:ext>
            </a:extLst>
          </p:cNvPr>
          <p:cNvSpPr txBox="1">
            <a:spLocks/>
          </p:cNvSpPr>
          <p:nvPr/>
        </p:nvSpPr>
        <p:spPr>
          <a:xfrm>
            <a:off x="207232" y="771550"/>
            <a:ext cx="7461112" cy="48361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65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4788" lvl="1" defTabSz="685800">
              <a:defRPr/>
            </a:pPr>
            <a:r>
              <a:rPr lang="fr-FR" sz="2400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Calendrier des prochains appels</a:t>
            </a:r>
            <a:r>
              <a:rPr lang="fr-FR" sz="1350" b="1" dirty="0">
                <a:solidFill>
                  <a:srgbClr val="37635F"/>
                </a:solidFill>
                <a:latin typeface="Marianne" panose="02000000000000000000" pitchFamily="50" charset="0"/>
              </a:rPr>
              <a:t/>
            </a:r>
            <a:br>
              <a:rPr lang="fr-FR" sz="1350" b="1" dirty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sz="1350" b="1" dirty="0">
                <a:solidFill>
                  <a:srgbClr val="37635F"/>
                </a:solidFill>
                <a:latin typeface="Marianne" panose="02000000000000000000" pitchFamily="50" charset="0"/>
              </a:rPr>
              <a:t> </a:t>
            </a:r>
          </a:p>
          <a:p>
            <a:pPr marL="204788" lvl="1" defTabSz="685800">
              <a:defRPr/>
            </a:pPr>
            <a:endParaRPr lang="fr-FR" sz="1050" b="1" baseline="3000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029450" y="-433468"/>
            <a:ext cx="2445124" cy="25619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207232" y="1334978"/>
            <a:ext cx="84522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4ème appel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AMI </a:t>
            </a:r>
            <a:r>
              <a:rPr lang="fr-FR" dirty="0"/>
              <a:t>: Ouverture des soumissions le 4 décembre 2023, clôture le 15 février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Rencontre </a:t>
            </a:r>
            <a:r>
              <a:rPr lang="fr-FR" dirty="0"/>
              <a:t>des porteurs de projets le 16 février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AAP </a:t>
            </a:r>
            <a:r>
              <a:rPr lang="fr-FR" dirty="0"/>
              <a:t>: ouverture le 19 février, clôture le 29 mars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5ème appel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AMI </a:t>
            </a:r>
            <a:r>
              <a:rPr lang="fr-FR" dirty="0"/>
              <a:t>: Ouverture des soumissions le 10 juin 2024, clôture le 26 septembre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Rencontre </a:t>
            </a:r>
            <a:r>
              <a:rPr lang="fr-FR" dirty="0"/>
              <a:t>des porteurs de projets le 27 septembre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AAP </a:t>
            </a:r>
            <a:r>
              <a:rPr lang="fr-FR" dirty="0"/>
              <a:t>: ouverture le 30 septembre 2024, clôture le 25 octobre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Appels suivants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dirty="0"/>
              <a:t>appels suivants (à compter du 6ème appel) seront ouvert sur la base d'un appel par 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405551-039F-450A-9CF3-08C03A1654FC}" type="slidenum">
              <a:rPr lang="fr-FR" smtClean="0">
                <a:solidFill>
                  <a:srgbClr val="37635F">
                    <a:tint val="75000"/>
                  </a:srgbClr>
                </a:solidFill>
              </a:rPr>
              <a:pPr defTabSz="685800"/>
              <a:t>4</a:t>
            </a:fld>
            <a:endParaRPr lang="fr-FR">
              <a:solidFill>
                <a:srgbClr val="37635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06178" y="-850894"/>
            <a:ext cx="2445124" cy="2561929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1867489" y="117006"/>
            <a:ext cx="5338689" cy="4995167"/>
            <a:chOff x="2489985" y="156008"/>
            <a:chExt cx="7118252" cy="6660222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71297" y="2426050"/>
              <a:ext cx="1418900" cy="1695403"/>
            </a:xfrm>
            <a:prstGeom prst="rect">
              <a:avLst/>
            </a:prstGeom>
          </p:spPr>
        </p:pic>
        <p:sp>
          <p:nvSpPr>
            <p:cNvPr id="21" name="Ellipse 20"/>
            <p:cNvSpPr/>
            <p:nvPr/>
          </p:nvSpPr>
          <p:spPr>
            <a:xfrm>
              <a:off x="2995669" y="1094339"/>
              <a:ext cx="1781409" cy="1728907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b="1" dirty="0">
                  <a:solidFill>
                    <a:srgbClr val="13988A"/>
                  </a:solidFill>
                </a:rPr>
                <a:t>Portail-entrepôt-catalogue</a:t>
              </a:r>
              <a:endParaRPr lang="fr-FR" sz="1500" b="1" dirty="0">
                <a:solidFill>
                  <a:srgbClr val="13988A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2489985" y="471948"/>
              <a:ext cx="7118252" cy="6194323"/>
            </a:xfrm>
            <a:prstGeom prst="ellipse">
              <a:avLst/>
            </a:prstGeom>
            <a:noFill/>
            <a:ln w="38100">
              <a:solidFill>
                <a:srgbClr val="6BBD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39024" y="156008"/>
              <a:ext cx="2953832" cy="1136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6BBDB5"/>
                  </a:solidFill>
                </a:rPr>
                <a:t>Ecosystème </a:t>
              </a:r>
              <a:br>
                <a:rPr lang="fr-FR" b="1" dirty="0">
                  <a:solidFill>
                    <a:srgbClr val="6BBDB5"/>
                  </a:solidFill>
                </a:rPr>
              </a:br>
              <a:r>
                <a:rPr lang="fr-FR" i="1" dirty="0">
                  <a:solidFill>
                    <a:srgbClr val="6BBDB5"/>
                  </a:solidFill>
                </a:rPr>
                <a:t>recherche</a:t>
              </a:r>
              <a:r>
                <a:rPr lang="fr-FR" b="1" i="1" dirty="0">
                  <a:solidFill>
                    <a:srgbClr val="6BBDB5"/>
                  </a:solidFill>
                </a:rPr>
                <a:t> </a:t>
              </a:r>
              <a:r>
                <a:rPr lang="fr-FR" b="1" i="1" dirty="0">
                  <a:solidFill>
                    <a:srgbClr val="6BBDB5"/>
                  </a:solidFill>
                </a:rPr>
                <a:t>data </a:t>
              </a:r>
              <a:r>
                <a:rPr lang="fr-FR" b="1" i="1" dirty="0" err="1">
                  <a:solidFill>
                    <a:srgbClr val="6BBDB5"/>
                  </a:solidFill>
                </a:rPr>
                <a:t>gouv</a:t>
              </a:r>
              <a:endParaRPr lang="fr-FR" b="1" i="1" dirty="0">
                <a:solidFill>
                  <a:srgbClr val="6BBDB5"/>
                </a:solidFill>
              </a:endParaRPr>
            </a:p>
          </p:txBody>
        </p:sp>
        <p:sp>
          <p:nvSpPr>
            <p:cNvPr id="34" name="Titre 1">
              <a:extLst>
                <a:ext uri="{FF2B5EF4-FFF2-40B4-BE49-F238E27FC236}">
                  <a16:creationId xmlns:a16="http://schemas.microsoft.com/office/drawing/2014/main" id="{A5B5F2C9-C9B3-4330-869F-E1D0AA67DAE2}"/>
                </a:ext>
              </a:extLst>
            </p:cNvPr>
            <p:cNvSpPr txBox="1">
              <a:spLocks/>
            </p:cNvSpPr>
            <p:nvPr/>
          </p:nvSpPr>
          <p:spPr>
            <a:xfrm>
              <a:off x="7005713" y="1958793"/>
              <a:ext cx="1708637" cy="460124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FR" sz="2200" b="0" i="1" u="none" strike="noStrike" kern="1200" baseline="3000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39301" indent="-139301" algn="r" defTabSz="685783"/>
              <a:r>
                <a:rPr lang="fr-FR" sz="1800" b="1" i="0" baseline="0" dirty="0">
                  <a:solidFill>
                    <a:srgbClr val="37635F"/>
                  </a:solidFill>
                  <a:latin typeface="+mn-lt"/>
                </a:rPr>
                <a:t/>
              </a:r>
              <a:br>
                <a:rPr lang="fr-FR" sz="1800" b="1" i="0" baseline="0" dirty="0">
                  <a:solidFill>
                    <a:srgbClr val="37635F"/>
                  </a:solidFill>
                  <a:latin typeface="+mn-lt"/>
                </a:rPr>
              </a:br>
              <a:endParaRPr lang="fr-FR" sz="1800" b="1" i="0" baseline="0" dirty="0">
                <a:solidFill>
                  <a:srgbClr val="37635F"/>
                </a:solidFill>
                <a:latin typeface="+mn-lt"/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5115363" y="1250051"/>
              <a:ext cx="3260702" cy="11527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500" b="1" dirty="0">
                  <a:solidFill>
                    <a:srgbClr val="13988A"/>
                  </a:solidFill>
                </a:rPr>
                <a:t>Maillage d’offres d’accompagnement </a:t>
              </a:r>
            </a:p>
          </p:txBody>
        </p:sp>
        <p:sp>
          <p:nvSpPr>
            <p:cNvPr id="38" name="Ellipse 37"/>
            <p:cNvSpPr/>
            <p:nvPr/>
          </p:nvSpPr>
          <p:spPr>
            <a:xfrm>
              <a:off x="5788828" y="2973738"/>
              <a:ext cx="941207" cy="9450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39" name="Groupe 38"/>
            <p:cNvGrpSpPr/>
            <p:nvPr/>
          </p:nvGrpSpPr>
          <p:grpSpPr>
            <a:xfrm>
              <a:off x="4203038" y="1924393"/>
              <a:ext cx="4094263" cy="4084927"/>
              <a:chOff x="4012181" y="2080412"/>
              <a:chExt cx="4094263" cy="4084927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4012181" y="2999278"/>
                <a:ext cx="941207" cy="94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pic>
            <p:nvPicPr>
              <p:cNvPr id="42" name="Graphique 2">
                <a:extLst>
                  <a:ext uri="{FF2B5EF4-FFF2-40B4-BE49-F238E27FC236}">
                    <a16:creationId xmlns:a16="http://schemas.microsoft.com/office/drawing/2014/main" id="{7B813BD4-AECF-4DCC-99B3-2DBB2202D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207759" y="2080412"/>
                <a:ext cx="3898685" cy="4084927"/>
              </a:xfrm>
              <a:prstGeom prst="rect">
                <a:avLst/>
              </a:prstGeom>
            </p:spPr>
          </p:pic>
          <p:pic>
            <p:nvPicPr>
              <p:cNvPr id="43" name="Image 42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1892" y="3269076"/>
                <a:ext cx="983622" cy="959514"/>
              </a:xfrm>
              <a:prstGeom prst="rect">
                <a:avLst/>
              </a:prstGeom>
            </p:spPr>
          </p:pic>
          <p:sp>
            <p:nvSpPr>
              <p:cNvPr id="44" name="Ellipse 43"/>
              <p:cNvSpPr/>
              <p:nvPr/>
            </p:nvSpPr>
            <p:spPr>
              <a:xfrm>
                <a:off x="6034216" y="2418917"/>
                <a:ext cx="941207" cy="94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pic>
            <p:nvPicPr>
              <p:cNvPr id="45" name="Image 44">
                <a:extLst>
                  <a:ext uri="{FF2B5EF4-FFF2-40B4-BE49-F238E27FC236}">
                    <a16:creationId xmlns:a16="http://schemas.microsoft.com/office/drawing/2014/main" id="{96232135-A981-48A3-9767-0291E976C4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4390" y="2277611"/>
                <a:ext cx="1217333" cy="1217333"/>
              </a:xfrm>
              <a:prstGeom prst="rect">
                <a:avLst/>
              </a:prstGeom>
            </p:spPr>
          </p:pic>
          <p:sp>
            <p:nvSpPr>
              <p:cNvPr id="46" name="Ellipse 45"/>
              <p:cNvSpPr/>
              <p:nvPr/>
            </p:nvSpPr>
            <p:spPr>
              <a:xfrm>
                <a:off x="6589461" y="3421859"/>
                <a:ext cx="941207" cy="94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B08ABA90-2505-425E-B2BE-D5B55D653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3057" y="3281855"/>
                <a:ext cx="1169586" cy="1168709"/>
              </a:xfrm>
              <a:prstGeom prst="rect">
                <a:avLst/>
              </a:prstGeom>
            </p:spPr>
          </p:pic>
          <p:sp>
            <p:nvSpPr>
              <p:cNvPr id="48" name="Ellipse 47"/>
              <p:cNvSpPr/>
              <p:nvPr/>
            </p:nvSpPr>
            <p:spPr>
              <a:xfrm>
                <a:off x="5340455" y="4599295"/>
                <a:ext cx="855629" cy="8163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2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0933" y="4374761"/>
                <a:ext cx="1222123" cy="1222123"/>
              </a:xfrm>
              <a:prstGeom prst="rect">
                <a:avLst/>
              </a:prstGeom>
            </p:spPr>
          </p:pic>
        </p:grpSp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716564" y="6544465"/>
              <a:ext cx="798752" cy="271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94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4895" y="1731783"/>
            <a:ext cx="1054290" cy="1338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Rectangle 11"/>
          <p:cNvSpPr/>
          <p:nvPr/>
        </p:nvSpPr>
        <p:spPr>
          <a:xfrm>
            <a:off x="2875454" y="1771167"/>
            <a:ext cx="1269242" cy="1267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5" name="Rectangle 14"/>
          <p:cNvSpPr/>
          <p:nvPr/>
        </p:nvSpPr>
        <p:spPr>
          <a:xfrm rot="5400000">
            <a:off x="1267248" y="2200256"/>
            <a:ext cx="1207957" cy="25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2" name="Rectangle 51"/>
          <p:cNvSpPr/>
          <p:nvPr/>
        </p:nvSpPr>
        <p:spPr>
          <a:xfrm>
            <a:off x="3559468" y="2692784"/>
            <a:ext cx="220607" cy="76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4" name="Ellipse 63"/>
          <p:cNvSpPr/>
          <p:nvPr/>
        </p:nvSpPr>
        <p:spPr>
          <a:xfrm rot="15287671">
            <a:off x="3000619" y="1368437"/>
            <a:ext cx="2136932" cy="2240953"/>
          </a:xfrm>
          <a:prstGeom prst="ellipse">
            <a:avLst/>
          </a:prstGeom>
          <a:noFill/>
          <a:ln w="76200">
            <a:solidFill>
              <a:srgbClr val="6BBDB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6" name="Rectangle 65"/>
          <p:cNvSpPr/>
          <p:nvPr/>
        </p:nvSpPr>
        <p:spPr>
          <a:xfrm>
            <a:off x="5730750" y="2405100"/>
            <a:ext cx="750564" cy="16091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7" name="Secteurs 66"/>
          <p:cNvSpPr/>
          <p:nvPr/>
        </p:nvSpPr>
        <p:spPr>
          <a:xfrm rot="12401237">
            <a:off x="4863240" y="1600285"/>
            <a:ext cx="2551511" cy="2565581"/>
          </a:xfrm>
          <a:prstGeom prst="pie">
            <a:avLst>
              <a:gd name="adj1" fmla="val 0"/>
              <a:gd name="adj2" fmla="val 16231420"/>
            </a:avLst>
          </a:prstGeom>
          <a:solidFill>
            <a:schemeClr val="bg1"/>
          </a:solidFill>
          <a:ln w="76200">
            <a:solidFill>
              <a:srgbClr val="A3CCC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68736" y="2091287"/>
            <a:ext cx="1655331" cy="428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0" name="Rectangle 69"/>
          <p:cNvSpPr/>
          <p:nvPr/>
        </p:nvSpPr>
        <p:spPr>
          <a:xfrm>
            <a:off x="4746507" y="2490812"/>
            <a:ext cx="1360106" cy="244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1" name="Rectangle 70"/>
          <p:cNvSpPr/>
          <p:nvPr/>
        </p:nvSpPr>
        <p:spPr>
          <a:xfrm>
            <a:off x="4900480" y="2573222"/>
            <a:ext cx="1360106" cy="321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2" name="Rectangle 71"/>
          <p:cNvSpPr/>
          <p:nvPr/>
        </p:nvSpPr>
        <p:spPr>
          <a:xfrm rot="5400000">
            <a:off x="5328323" y="2932287"/>
            <a:ext cx="1360106" cy="244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Secteurs 12"/>
          <p:cNvSpPr/>
          <p:nvPr/>
        </p:nvSpPr>
        <p:spPr>
          <a:xfrm>
            <a:off x="574911" y="1814070"/>
            <a:ext cx="2551511" cy="2565581"/>
          </a:xfrm>
          <a:prstGeom prst="pie">
            <a:avLst>
              <a:gd name="adj1" fmla="val 0"/>
              <a:gd name="adj2" fmla="val 16231420"/>
            </a:avLst>
          </a:prstGeom>
          <a:solidFill>
            <a:schemeClr val="bg1"/>
          </a:solidFill>
          <a:ln w="76200">
            <a:solidFill>
              <a:srgbClr val="37635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 rot="5400000">
            <a:off x="5082538" y="3101099"/>
            <a:ext cx="1360106" cy="466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6" name="Rectangle 75"/>
          <p:cNvSpPr/>
          <p:nvPr/>
        </p:nvSpPr>
        <p:spPr>
          <a:xfrm rot="5400000">
            <a:off x="5496658" y="3176497"/>
            <a:ext cx="1209314" cy="466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7" name="Rectangle 76"/>
          <p:cNvSpPr/>
          <p:nvPr/>
        </p:nvSpPr>
        <p:spPr>
          <a:xfrm rot="5400000">
            <a:off x="1319971" y="2334049"/>
            <a:ext cx="1266725" cy="28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5" name="Rectangle 74"/>
          <p:cNvSpPr/>
          <p:nvPr/>
        </p:nvSpPr>
        <p:spPr>
          <a:xfrm>
            <a:off x="1632681" y="3014440"/>
            <a:ext cx="1467597" cy="32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714515" y="2030348"/>
            <a:ext cx="2005535" cy="20428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500" dirty="0">
                <a:solidFill>
                  <a:srgbClr val="0CB695"/>
                </a:solidFill>
                <a:latin typeface="Marianne" panose="02000000000000000000" pitchFamily="50" charset="0"/>
              </a:rPr>
              <a:t>    Fin</a:t>
            </a:r>
          </a:p>
          <a:p>
            <a:pPr marL="603647" defTabSz="685800">
              <a:defRPr/>
            </a:pPr>
            <a:r>
              <a:rPr lang="fr-FR" sz="2400" b="1" dirty="0">
                <a:solidFill>
                  <a:srgbClr val="0CB695"/>
                </a:solidFill>
                <a:latin typeface="Marianne" panose="02000000000000000000" pitchFamily="50" charset="0"/>
              </a:rPr>
              <a:t>2023</a:t>
            </a:r>
          </a:p>
          <a:p>
            <a:pPr defTabSz="685800">
              <a:defRPr/>
            </a:pPr>
            <a:endParaRPr lang="fr-FR" sz="150" dirty="0">
              <a:solidFill>
                <a:srgbClr val="0CB695"/>
              </a:solidFill>
              <a:latin typeface="Marianne" panose="02000000000000000000" pitchFamily="50" charset="0"/>
            </a:endParaRPr>
          </a:p>
          <a:p>
            <a:pPr defTabSz="685800">
              <a:defRPr/>
            </a:pPr>
            <a:r>
              <a:rPr lang="fr-FR" sz="1050" dirty="0">
                <a:solidFill>
                  <a:srgbClr val="0CB695"/>
                </a:solidFill>
                <a:latin typeface="Marianne" panose="02000000000000000000" pitchFamily="50" charset="0"/>
              </a:rPr>
              <a:t>Ecosystème d’accompagnement installé</a:t>
            </a:r>
            <a:br>
              <a:rPr lang="fr-FR" sz="1050" dirty="0">
                <a:solidFill>
                  <a:srgbClr val="0CB695"/>
                </a:solidFill>
                <a:latin typeface="Marianne" panose="02000000000000000000" pitchFamily="50" charset="0"/>
              </a:rPr>
            </a:br>
            <a:endParaRPr lang="fr-FR" sz="600" dirty="0">
              <a:solidFill>
                <a:srgbClr val="0CB695"/>
              </a:solidFill>
              <a:latin typeface="Marianne" panose="02000000000000000000" pitchFamily="50" charset="0"/>
            </a:endParaRPr>
          </a:p>
          <a:p>
            <a:pPr defTabSz="685800">
              <a:defRPr/>
            </a:pPr>
            <a:r>
              <a:rPr lang="fr-FR" sz="1050" dirty="0">
                <a:solidFill>
                  <a:srgbClr val="0CB695"/>
                </a:solidFill>
                <a:latin typeface="Marianne" panose="02000000000000000000" pitchFamily="50" charset="0"/>
              </a:rPr>
              <a:t>Signalement et accès aux données d’entrepôts tiers</a:t>
            </a:r>
          </a:p>
          <a:p>
            <a:pPr defTabSz="685800">
              <a:defRPr/>
            </a:pPr>
            <a:r>
              <a:rPr lang="fr-FR" sz="675" dirty="0">
                <a:solidFill>
                  <a:srgbClr val="0CB695"/>
                </a:solidFill>
                <a:latin typeface="Marianne" panose="02000000000000000000" pitchFamily="50" charset="0"/>
              </a:rPr>
              <a:t/>
            </a:r>
            <a:br>
              <a:rPr lang="fr-FR" sz="675" dirty="0">
                <a:solidFill>
                  <a:srgbClr val="0CB695"/>
                </a:solidFill>
                <a:latin typeface="Marianne" panose="02000000000000000000" pitchFamily="50" charset="0"/>
              </a:rPr>
            </a:br>
            <a:r>
              <a:rPr lang="fr-FR" sz="1050" dirty="0">
                <a:solidFill>
                  <a:srgbClr val="0CB695"/>
                </a:solidFill>
                <a:latin typeface="Marianne" panose="02000000000000000000" pitchFamily="50" charset="0"/>
              </a:rPr>
              <a:t>Infrastructure technique hautement disponible, souveraine et adaptable</a:t>
            </a:r>
            <a:endParaRPr lang="fr-FR" sz="105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3281666" y="1750832"/>
            <a:ext cx="1616099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fr-FR" sz="2400" b="1" dirty="0">
                <a:solidFill>
                  <a:srgbClr val="0CB695"/>
                </a:solidFill>
                <a:latin typeface="Marianne" panose="02000000000000000000" pitchFamily="50" charset="0"/>
              </a:rPr>
              <a:t>2024</a:t>
            </a:r>
          </a:p>
          <a:p>
            <a:pPr defTabSz="685800">
              <a:defRPr/>
            </a:pPr>
            <a:endParaRPr lang="fr-FR" sz="1200" dirty="0">
              <a:solidFill>
                <a:srgbClr val="0CB695"/>
              </a:solidFill>
              <a:latin typeface="Marianne" panose="02000000000000000000" pitchFamily="50" charset="0"/>
            </a:endParaRPr>
          </a:p>
          <a:p>
            <a:pPr defTabSz="685800">
              <a:defRPr/>
            </a:pPr>
            <a:r>
              <a:rPr lang="fr-FR" sz="1050" dirty="0">
                <a:solidFill>
                  <a:srgbClr val="0CB695"/>
                </a:solidFill>
                <a:latin typeface="Marianne" panose="02000000000000000000" pitchFamily="50" charset="0"/>
              </a:rPr>
              <a:t>Candidature EOSC</a:t>
            </a:r>
          </a:p>
          <a:p>
            <a:pPr lvl="0">
              <a:defRPr/>
            </a:pPr>
            <a:endParaRPr lang="fr-FR" sz="1050" dirty="0">
              <a:solidFill>
                <a:srgbClr val="37635F"/>
              </a:solidFill>
              <a:latin typeface="Marianne" panose="02000000000000000000" pitchFamily="50" charset="0"/>
            </a:endParaRPr>
          </a:p>
          <a:p>
            <a:pPr lvl="0">
              <a:defRPr/>
            </a:pPr>
            <a:r>
              <a:rPr lang="fr-FR" sz="1050" dirty="0">
                <a:solidFill>
                  <a:srgbClr val="37C3A8"/>
                </a:solidFill>
                <a:latin typeface="Marianne" panose="02000000000000000000" pitchFamily="50" charset="0"/>
              </a:rPr>
              <a:t>Structure organisationnelle &amp; gouvernance cibles</a:t>
            </a:r>
            <a:endParaRPr lang="fr-FR" sz="1050" dirty="0">
              <a:solidFill>
                <a:srgbClr val="37C3A8"/>
              </a:solidFill>
              <a:latin typeface="Marianne" panose="02000000000000000000" pitchFamily="50" charset="0"/>
            </a:endParaRPr>
          </a:p>
          <a:p>
            <a:pPr marL="446175" lvl="1" indent="-257175" defTabSz="685800">
              <a:defRPr/>
            </a:pPr>
            <a:endParaRPr lang="fr-FR" sz="120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5215045" y="2392759"/>
            <a:ext cx="20650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fr-FR" sz="2400" b="1" dirty="0">
                <a:solidFill>
                  <a:srgbClr val="0CB695"/>
                </a:solidFill>
                <a:latin typeface="Marianne" panose="02000000000000000000" pitchFamily="50" charset="0"/>
              </a:rPr>
              <a:t>2025</a:t>
            </a:r>
          </a:p>
          <a:p>
            <a:pPr defTabSz="685800">
              <a:defRPr/>
            </a:pPr>
            <a:endParaRPr lang="fr-FR" sz="1050" dirty="0">
              <a:solidFill>
                <a:srgbClr val="0CB695"/>
              </a:solidFill>
              <a:latin typeface="Marianne" panose="02000000000000000000" pitchFamily="50" charset="0"/>
            </a:endParaRPr>
          </a:p>
          <a:p>
            <a:pPr algn="ctr" defTabSz="685800">
              <a:defRPr/>
            </a:pPr>
            <a:r>
              <a:rPr lang="fr-FR" sz="1050" dirty="0">
                <a:solidFill>
                  <a:srgbClr val="0CB695"/>
                </a:solidFill>
                <a:latin typeface="Marianne" panose="02000000000000000000" pitchFamily="50" charset="0"/>
              </a:rPr>
              <a:t>Candidature stratégie nationale des infrastructures de recherche</a:t>
            </a:r>
            <a:endParaRPr lang="fr-FR" sz="105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cxnSp>
        <p:nvCxnSpPr>
          <p:cNvPr id="81" name="Connecteur droit 80"/>
          <p:cNvCxnSpPr/>
          <p:nvPr/>
        </p:nvCxnSpPr>
        <p:spPr>
          <a:xfrm>
            <a:off x="2809816" y="3980076"/>
            <a:ext cx="386786" cy="399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60E0682F-8CCA-4B44-B512-C7F2AE8B6AC8}"/>
              </a:ext>
            </a:extLst>
          </p:cNvPr>
          <p:cNvSpPr/>
          <p:nvPr/>
        </p:nvSpPr>
        <p:spPr>
          <a:xfrm>
            <a:off x="2650511" y="4451004"/>
            <a:ext cx="230500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975" b="1" dirty="0">
                <a:latin typeface="Marianne" panose="02000000000000000000" pitchFamily="50" charset="0"/>
              </a:rPr>
              <a:t>Participation construction consortium </a:t>
            </a:r>
            <a:r>
              <a:rPr lang="fr-FR" sz="975" b="1" dirty="0">
                <a:latin typeface="Marianne" panose="02000000000000000000" pitchFamily="50" charset="0"/>
              </a:rPr>
              <a:t>européen </a:t>
            </a:r>
            <a:endParaRPr lang="fr-FR" sz="975" b="1" dirty="0">
              <a:latin typeface="Marianne" panose="02000000000000000000" pitchFamily="50" charset="0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>
            <a:off x="6844641" y="3980076"/>
            <a:ext cx="257523" cy="399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7183365" y="3776938"/>
            <a:ext cx="1889845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975" dirty="0">
                <a:latin typeface="Marianne" panose="02000000000000000000" pitchFamily="50" charset="0"/>
              </a:rPr>
              <a:t>Service HAL de </a:t>
            </a:r>
            <a:r>
              <a:rPr lang="fr-FR" sz="975" dirty="0">
                <a:latin typeface="Marianne" panose="02000000000000000000" pitchFamily="50" charset="0"/>
              </a:rPr>
              <a:t>dépôt d’un jeu de donnée </a:t>
            </a:r>
            <a:r>
              <a:rPr lang="fr-FR" sz="975" dirty="0">
                <a:latin typeface="Marianne" panose="02000000000000000000" pitchFamily="50" charset="0"/>
              </a:rPr>
              <a:t>associé à </a:t>
            </a:r>
            <a:r>
              <a:rPr lang="fr-FR" sz="975" dirty="0">
                <a:latin typeface="Marianne" panose="02000000000000000000" pitchFamily="50" charset="0"/>
              </a:rPr>
              <a:t>une publication et </a:t>
            </a:r>
            <a:r>
              <a:rPr lang="fr-FR" sz="975" dirty="0">
                <a:latin typeface="Marianne" panose="02000000000000000000" pitchFamily="50" charset="0"/>
              </a:rPr>
              <a:t>transfert du jeu de données vers </a:t>
            </a:r>
            <a:r>
              <a:rPr lang="fr-FR" sz="975" dirty="0">
                <a:latin typeface="Marianne" panose="02000000000000000000" pitchFamily="50" charset="0"/>
              </a:rPr>
              <a:t>l’entrepôt </a:t>
            </a:r>
            <a:r>
              <a:rPr lang="fr-FR" sz="975" dirty="0">
                <a:latin typeface="Marianne" panose="02000000000000000000" pitchFamily="50" charset="0"/>
              </a:rPr>
              <a:t>Recherche Data Gouv (projet </a:t>
            </a:r>
            <a:r>
              <a:rPr lang="fr-FR" sz="975" dirty="0" err="1">
                <a:latin typeface="Marianne" panose="02000000000000000000" pitchFamily="50" charset="0"/>
              </a:rPr>
              <a:t>HALiance</a:t>
            </a:r>
            <a:r>
              <a:rPr lang="fr-FR" sz="975" dirty="0">
                <a:latin typeface="Marianne" panose="02000000000000000000" pitchFamily="50" charset="0"/>
              </a:rPr>
              <a:t>)</a:t>
            </a:r>
            <a:endParaRPr lang="fr-FR" sz="975" dirty="0">
              <a:latin typeface="Marianne" panose="02000000000000000000" pitchFamily="50" charset="0"/>
            </a:endParaRPr>
          </a:p>
        </p:txBody>
      </p:sp>
      <p:sp>
        <p:nvSpPr>
          <p:cNvPr id="28" name="Titre 9">
            <a:extLst>
              <a:ext uri="{FF2B5EF4-FFF2-40B4-BE49-F238E27FC236}">
                <a16:creationId xmlns:a16="http://schemas.microsoft.com/office/drawing/2014/main" id="{8B844583-ED3A-44BB-BF35-38E9888D426A}"/>
              </a:ext>
            </a:extLst>
          </p:cNvPr>
          <p:cNvSpPr txBox="1">
            <a:spLocks/>
          </p:cNvSpPr>
          <p:nvPr/>
        </p:nvSpPr>
        <p:spPr>
          <a:xfrm>
            <a:off x="218654" y="656000"/>
            <a:ext cx="7267374" cy="5868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65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4783" lvl="1" defTabSz="685783">
              <a:defRPr/>
            </a:pPr>
            <a:r>
              <a:rPr lang="fr-FR" b="1" dirty="0">
                <a:solidFill>
                  <a:srgbClr val="13988A"/>
                </a:solidFill>
                <a:latin typeface="Marianne" panose="02000000000000000000" pitchFamily="50" charset="0"/>
              </a:rPr>
              <a:t>Trajectoire </a:t>
            </a:r>
            <a:br>
              <a:rPr lang="fr-FR" b="1" dirty="0">
                <a:solidFill>
                  <a:srgbClr val="13988A"/>
                </a:solidFill>
                <a:latin typeface="Marianne" panose="02000000000000000000" pitchFamily="50" charset="0"/>
              </a:rPr>
            </a:br>
            <a:r>
              <a:rPr lang="fr-FR" b="1" dirty="0">
                <a:solidFill>
                  <a:srgbClr val="13988A"/>
                </a:solidFill>
                <a:latin typeface="Marianne" panose="02000000000000000000" pitchFamily="50" charset="0"/>
              </a:rPr>
              <a:t>de l’écosystème </a:t>
            </a:r>
            <a:br>
              <a:rPr lang="fr-FR" b="1" dirty="0">
                <a:solidFill>
                  <a:srgbClr val="13988A"/>
                </a:solidFill>
                <a:latin typeface="Marianne" panose="02000000000000000000" pitchFamily="50" charset="0"/>
              </a:rPr>
            </a:br>
            <a:r>
              <a:rPr lang="fr-FR" b="1" dirty="0">
                <a:solidFill>
                  <a:srgbClr val="13988A"/>
                </a:solidFill>
                <a:latin typeface="Marianne" panose="02000000000000000000" pitchFamily="50" charset="0"/>
              </a:rPr>
              <a:t>Recherche Data Gouv </a:t>
            </a:r>
            <a:endParaRPr lang="fr-FR" sz="1500" dirty="0">
              <a:solidFill>
                <a:srgbClr val="13988A"/>
              </a:solidFill>
              <a:latin typeface="Marianne" panose="02000000000000000000" pitchFamily="50" charset="0"/>
            </a:endParaRPr>
          </a:p>
          <a:p>
            <a:pPr marL="204783" lvl="1" defTabSz="685783">
              <a:defRPr/>
            </a:pPr>
            <a:r>
              <a:rPr lang="fr-FR" dirty="0">
                <a:solidFill>
                  <a:srgbClr val="13988A"/>
                </a:solidFill>
                <a:latin typeface="Marianne" panose="02000000000000000000" pitchFamily="50" charset="0"/>
              </a:rPr>
              <a:t/>
            </a:r>
            <a:br>
              <a:rPr lang="fr-FR" dirty="0">
                <a:solidFill>
                  <a:srgbClr val="13988A"/>
                </a:solidFill>
                <a:latin typeface="Marianne" panose="02000000000000000000" pitchFamily="50" charset="0"/>
              </a:rPr>
            </a:br>
            <a:r>
              <a:rPr lang="fr-FR" sz="900" dirty="0">
                <a:solidFill>
                  <a:srgbClr val="13988A"/>
                </a:solidFill>
                <a:latin typeface="Marianne" panose="02000000000000000000" pitchFamily="50" charset="0"/>
              </a:rPr>
              <a:t> </a:t>
            </a:r>
            <a:r>
              <a:rPr lang="fr-FR" dirty="0">
                <a:solidFill>
                  <a:srgbClr val="13988A"/>
                </a:solidFill>
                <a:latin typeface="Marianne" panose="02000000000000000000" pitchFamily="50" charset="0"/>
              </a:rPr>
              <a:t/>
            </a:r>
            <a:br>
              <a:rPr lang="fr-FR" dirty="0">
                <a:solidFill>
                  <a:srgbClr val="13988A"/>
                </a:solidFill>
                <a:latin typeface="Marianne" panose="02000000000000000000" pitchFamily="50" charset="0"/>
              </a:rPr>
            </a:br>
            <a:r>
              <a:rPr lang="fr-FR" sz="1500" b="1" dirty="0">
                <a:solidFill>
                  <a:srgbClr val="13988A"/>
                </a:solidFill>
                <a:latin typeface="Marianne" panose="02000000000000000000" pitchFamily="50" charset="0"/>
              </a:rPr>
              <a:t/>
            </a:r>
            <a:br>
              <a:rPr lang="fr-FR" sz="1500" b="1" dirty="0">
                <a:solidFill>
                  <a:srgbClr val="13988A"/>
                </a:solidFill>
                <a:latin typeface="Marianne" panose="02000000000000000000" pitchFamily="50" charset="0"/>
              </a:rPr>
            </a:br>
            <a:r>
              <a:rPr lang="fr-FR" sz="1500" b="1" dirty="0">
                <a:solidFill>
                  <a:srgbClr val="13988A"/>
                </a:solidFill>
                <a:latin typeface="Marianne" panose="02000000000000000000" pitchFamily="50" charset="0"/>
              </a:rPr>
              <a:t/>
            </a:r>
            <a:br>
              <a:rPr lang="fr-FR" sz="1500" b="1" dirty="0">
                <a:solidFill>
                  <a:srgbClr val="13988A"/>
                </a:solidFill>
                <a:latin typeface="Marianne" panose="02000000000000000000" pitchFamily="50" charset="0"/>
              </a:rPr>
            </a:br>
            <a:r>
              <a:rPr lang="fr-FR" sz="825" b="1" dirty="0">
                <a:solidFill>
                  <a:srgbClr val="13988A"/>
                </a:solidFill>
                <a:latin typeface="Marianne" panose="02000000000000000000" pitchFamily="50" charset="0"/>
              </a:rPr>
              <a:t> </a:t>
            </a:r>
          </a:p>
          <a:p>
            <a:pPr marL="204783" lvl="1" defTabSz="685783">
              <a:defRPr/>
            </a:pPr>
            <a:endParaRPr lang="fr-FR" sz="1200" b="1" baseline="30000" dirty="0">
              <a:solidFill>
                <a:srgbClr val="13988A"/>
              </a:solidFill>
              <a:latin typeface="Marianne" panose="02000000000000000000" pitchFamily="50" charset="0"/>
            </a:endParaRPr>
          </a:p>
        </p:txBody>
      </p:sp>
      <p:pic>
        <p:nvPicPr>
          <p:cNvPr id="31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89335" y="-411096"/>
            <a:ext cx="2445124" cy="2561929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>
            <a:off x="4089716" y="1021015"/>
            <a:ext cx="4346" cy="3745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3152696" y="643792"/>
            <a:ext cx="2184596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975" dirty="0">
                <a:latin typeface="Marianne" panose="02000000000000000000" pitchFamily="50" charset="0"/>
              </a:rPr>
              <a:t>4e appel à </a:t>
            </a:r>
            <a:r>
              <a:rPr lang="fr-FR" sz="975" dirty="0">
                <a:latin typeface="Marianne" panose="02000000000000000000" pitchFamily="50" charset="0"/>
              </a:rPr>
              <a:t>labellisation</a:t>
            </a:r>
          </a:p>
          <a:p>
            <a:pPr lvl="0"/>
            <a:r>
              <a:rPr lang="fr-FR" sz="975" dirty="0">
                <a:latin typeface="Marianne" panose="02000000000000000000" pitchFamily="50" charset="0"/>
              </a:rPr>
              <a:t>ateliers </a:t>
            </a:r>
            <a:r>
              <a:rPr lang="fr-FR" sz="975" dirty="0">
                <a:latin typeface="Marianne" panose="02000000000000000000" pitchFamily="50" charset="0"/>
              </a:rPr>
              <a:t>de la donnée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EFD03A-997A-4127-85F7-63C3B980F2D3}"/>
              </a:ext>
            </a:extLst>
          </p:cNvPr>
          <p:cNvSpPr/>
          <p:nvPr/>
        </p:nvSpPr>
        <p:spPr>
          <a:xfrm>
            <a:off x="5547538" y="953015"/>
            <a:ext cx="1546175" cy="542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75" dirty="0">
                <a:latin typeface="Marianne" panose="02000000000000000000" pitchFamily="50" charset="0"/>
              </a:rPr>
              <a:t>5e appel à </a:t>
            </a:r>
            <a:r>
              <a:rPr lang="fr-FR" sz="975" dirty="0">
                <a:latin typeface="Marianne" panose="02000000000000000000" pitchFamily="50" charset="0"/>
              </a:rPr>
              <a:t>labellisation</a:t>
            </a:r>
          </a:p>
          <a:p>
            <a:r>
              <a:rPr lang="fr-FR" sz="975" dirty="0">
                <a:latin typeface="Marianne" panose="02000000000000000000" pitchFamily="50" charset="0"/>
              </a:rPr>
              <a:t>ateliers </a:t>
            </a:r>
            <a:r>
              <a:rPr lang="fr-FR" sz="975" dirty="0">
                <a:latin typeface="Marianne" panose="02000000000000000000" pitchFamily="50" charset="0"/>
              </a:rPr>
              <a:t>de la donnée</a:t>
            </a:r>
          </a:p>
        </p:txBody>
      </p:sp>
      <p:cxnSp>
        <p:nvCxnSpPr>
          <p:cNvPr id="34" name="Connecteur droit 33"/>
          <p:cNvCxnSpPr>
            <a:stCxn id="33" idx="2"/>
          </p:cNvCxnSpPr>
          <p:nvPr/>
        </p:nvCxnSpPr>
        <p:spPr>
          <a:xfrm flipH="1">
            <a:off x="6316486" y="1322347"/>
            <a:ext cx="4139" cy="256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90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9">
            <a:extLst>
              <a:ext uri="{FF2B5EF4-FFF2-40B4-BE49-F238E27FC236}">
                <a16:creationId xmlns:a16="http://schemas.microsoft.com/office/drawing/2014/main" id="{8B844583-ED3A-44BB-BF35-38E9888D426A}"/>
              </a:ext>
            </a:extLst>
          </p:cNvPr>
          <p:cNvSpPr txBox="1">
            <a:spLocks/>
          </p:cNvSpPr>
          <p:nvPr/>
        </p:nvSpPr>
        <p:spPr>
          <a:xfrm>
            <a:off x="207232" y="771550"/>
            <a:ext cx="7461112" cy="48361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650" b="0" i="1" u="none" strike="noStrike" kern="1200" baseline="300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4788" lvl="1" defTabSz="685800">
              <a:defRPr/>
            </a:pPr>
            <a:r>
              <a:rPr lang="fr-FR" sz="2400" b="1" dirty="0" smtClean="0">
                <a:solidFill>
                  <a:srgbClr val="37635F"/>
                </a:solidFill>
                <a:latin typeface="Marianne" panose="02000000000000000000" pitchFamily="50" charset="0"/>
              </a:rPr>
              <a:t>Un point central : la communication</a:t>
            </a:r>
            <a:r>
              <a:rPr lang="fr-FR" sz="1350" b="1" dirty="0">
                <a:solidFill>
                  <a:srgbClr val="37635F"/>
                </a:solidFill>
                <a:latin typeface="Marianne" panose="02000000000000000000" pitchFamily="50" charset="0"/>
              </a:rPr>
              <a:t/>
            </a:r>
            <a:br>
              <a:rPr lang="fr-FR" sz="1350" b="1" dirty="0">
                <a:solidFill>
                  <a:srgbClr val="37635F"/>
                </a:solidFill>
                <a:latin typeface="Marianne" panose="02000000000000000000" pitchFamily="50" charset="0"/>
              </a:rPr>
            </a:br>
            <a:r>
              <a:rPr lang="fr-FR" sz="1350" b="1" dirty="0">
                <a:solidFill>
                  <a:srgbClr val="37635F"/>
                </a:solidFill>
                <a:latin typeface="Marianne" panose="02000000000000000000" pitchFamily="50" charset="0"/>
              </a:rPr>
              <a:t> </a:t>
            </a:r>
          </a:p>
          <a:p>
            <a:pPr marL="204788" lvl="1" defTabSz="685800">
              <a:defRPr/>
            </a:pPr>
            <a:endParaRPr lang="fr-FR" sz="1050" b="1" baseline="30000" dirty="0">
              <a:solidFill>
                <a:srgbClr val="37635F"/>
              </a:solidFill>
              <a:latin typeface="Marianne" panose="02000000000000000000" pitchFamily="50" charset="0"/>
            </a:endParaRPr>
          </a:p>
        </p:txBody>
      </p:sp>
      <p:pic>
        <p:nvPicPr>
          <p:cNvPr id="6" name="Graphique 2">
            <a:extLst>
              <a:ext uri="{FF2B5EF4-FFF2-40B4-BE49-F238E27FC236}">
                <a16:creationId xmlns:a16="http://schemas.microsoft.com/office/drawing/2014/main" id="{7B813BD4-AECF-4DCC-99B3-2DBB2202D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029450" y="-433468"/>
            <a:ext cx="2445124" cy="25619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F26CE1-51D3-4887-B595-C3133C6E0537}"/>
              </a:ext>
            </a:extLst>
          </p:cNvPr>
          <p:cNvSpPr/>
          <p:nvPr/>
        </p:nvSpPr>
        <p:spPr>
          <a:xfrm>
            <a:off x="207232" y="1334978"/>
            <a:ext cx="84522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Points d’attention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Hétérogénéité </a:t>
            </a:r>
            <a:r>
              <a:rPr lang="fr-FR" dirty="0"/>
              <a:t>de la compréhension du périmètre de chaque </a:t>
            </a:r>
            <a:r>
              <a:rPr lang="fr-FR" dirty="0" smtClean="0"/>
              <a:t>module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</a:t>
            </a:r>
            <a:r>
              <a:rPr lang="fr-FR" dirty="0" smtClean="0"/>
              <a:t>anque </a:t>
            </a:r>
            <a:r>
              <a:rPr lang="fr-FR" dirty="0"/>
              <a:t>de visibilité et de </a:t>
            </a:r>
            <a:r>
              <a:rPr lang="fr-FR" dirty="0" smtClean="0"/>
              <a:t>lisibilité.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Nécessité </a:t>
            </a:r>
            <a:r>
              <a:rPr lang="fr-FR" dirty="0"/>
              <a:t>de clarifier les canaux de communication entre les différents </a:t>
            </a:r>
            <a:r>
              <a:rPr lang="fr-FR" dirty="0" smtClean="0"/>
              <a:t>modules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Besoin de renforcer les liens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Travail en cours… qui sera au cœur du prochain séminaire !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5405551-039F-450A-9CF3-08C03A1654FC}" type="slidenum">
              <a:rPr lang="fr-FR" smtClean="0">
                <a:solidFill>
                  <a:srgbClr val="37635F">
                    <a:tint val="75000"/>
                  </a:srgbClr>
                </a:solidFill>
              </a:rPr>
              <a:pPr defTabSz="685800"/>
              <a:t>7</a:t>
            </a:fld>
            <a:endParaRPr lang="fr-FR">
              <a:solidFill>
                <a:srgbClr val="37635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B3DE8F-9F51-417A-8B96-9454F8AA5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8878" y="2373877"/>
            <a:ext cx="5403407" cy="190072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dirty="0" smtClean="0"/>
              <a:t>Merci et au revoir d’être venus !</a:t>
            </a:r>
          </a:p>
          <a:p>
            <a:pPr>
              <a:spcBef>
                <a:spcPts val="0"/>
              </a:spcBef>
            </a:pP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2E278D-6C7A-4C36-B16E-0385E126EA05}"/>
              </a:ext>
            </a:extLst>
          </p:cNvPr>
          <p:cNvSpPr/>
          <p:nvPr/>
        </p:nvSpPr>
        <p:spPr>
          <a:xfrm>
            <a:off x="3368896" y="2762281"/>
            <a:ext cx="369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>
                <a:solidFill>
                  <a:srgbClr val="11B09C"/>
                </a:solidFill>
                <a:hlinkClick r:id="rId2"/>
              </a:rPr>
              <a:t>https://</a:t>
            </a:r>
            <a:r>
              <a:rPr lang="fr-FR" sz="1200" dirty="0">
                <a:solidFill>
                  <a:srgbClr val="11B09C"/>
                </a:solidFill>
                <a:hlinkClick r:id="rId2"/>
              </a:rPr>
              <a:t>recherche.data.gouv.fr/fr</a:t>
            </a:r>
            <a:endParaRPr lang="fr-FR" sz="1200" dirty="0">
              <a:solidFill>
                <a:srgbClr val="11B09C"/>
              </a:solidFill>
            </a:endParaRPr>
          </a:p>
          <a:p>
            <a:pPr lvl="0"/>
            <a:endParaRPr lang="fr-FR" sz="1200" dirty="0">
              <a:solidFill>
                <a:srgbClr val="11B09C"/>
              </a:solidFill>
            </a:endParaRPr>
          </a:p>
          <a:p>
            <a:pPr lvl="0"/>
            <a:endParaRPr lang="fr-FR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C5E7D-7A51-4422-9F24-AF761BEAAF17}"/>
              </a:ext>
            </a:extLst>
          </p:cNvPr>
          <p:cNvSpPr/>
          <p:nvPr/>
        </p:nvSpPr>
        <p:spPr>
          <a:xfrm>
            <a:off x="3592431" y="3090259"/>
            <a:ext cx="54818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tx2"/>
                </a:solidFill>
              </a:rPr>
              <a:t>@</a:t>
            </a:r>
            <a:r>
              <a:rPr lang="fr-FR" sz="1050" dirty="0" err="1">
                <a:solidFill>
                  <a:schemeClr val="tx2"/>
                </a:solidFill>
              </a:rPr>
              <a:t>RechercheDataGv</a:t>
            </a:r>
            <a:endParaRPr lang="fr-FR" sz="1050" dirty="0">
              <a:solidFill>
                <a:schemeClr val="tx2"/>
              </a:solidFill>
            </a:endParaRPr>
          </a:p>
          <a:p>
            <a:endParaRPr lang="fr-FR" sz="900" dirty="0">
              <a:solidFill>
                <a:schemeClr val="tx2"/>
              </a:solidFill>
            </a:endParaRPr>
          </a:p>
          <a:p>
            <a:r>
              <a:rPr lang="fr-FR" sz="1050" dirty="0">
                <a:solidFill>
                  <a:schemeClr val="tx2"/>
                </a:solidFill>
              </a:rPr>
              <a:t>https://www.linkedin.com/company/recherche-data-gouv/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CDBCA8C-8FB1-4473-B796-DC1DD45674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78" y="3385639"/>
            <a:ext cx="216024" cy="1940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39BA4D-3BD6-4BEA-8E27-448BD52E97B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78" y="3092264"/>
            <a:ext cx="216023" cy="19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1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3.xml><?xml version="1.0" encoding="utf-8"?>
<a:theme xmlns:a="http://schemas.openxmlformats.org/drawingml/2006/main" name="2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4.xml><?xml version="1.0" encoding="utf-8"?>
<a:theme xmlns:a="http://schemas.openxmlformats.org/drawingml/2006/main" name="RechercheDataGouv">
  <a:themeElements>
    <a:clrScheme name="Recherche Data Gouv">
      <a:dk1>
        <a:srgbClr val="37635F"/>
      </a:dk1>
      <a:lt1>
        <a:srgbClr val="FFFFFF"/>
      </a:lt1>
      <a:dk2>
        <a:srgbClr val="009081"/>
      </a:dk2>
      <a:lt2>
        <a:srgbClr val="FFFFFF"/>
      </a:lt2>
      <a:accent1>
        <a:srgbClr val="37635F"/>
      </a:accent1>
      <a:accent2>
        <a:srgbClr val="21AB88"/>
      </a:accent2>
      <a:accent3>
        <a:srgbClr val="A5A5A5"/>
      </a:accent3>
      <a:accent4>
        <a:srgbClr val="7F7F7F"/>
      </a:accent4>
      <a:accent5>
        <a:srgbClr val="3F3F3F"/>
      </a:accent5>
      <a:accent6>
        <a:srgbClr val="009081"/>
      </a:accent6>
      <a:hlink>
        <a:srgbClr val="595959"/>
      </a:hlink>
      <a:folHlink>
        <a:srgbClr val="00908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hercheDataGouv" id="{BCC436B3-DFB4-4E2C-94A0-A61CB9AF13F0}" vid="{880523EE-7D2B-4EDA-B056-2ABB7B6E5EA9}"/>
    </a:ext>
  </a:extLst>
</a:theme>
</file>

<file path=ppt/theme/theme5.xml><?xml version="1.0" encoding="utf-8"?>
<a:theme xmlns:a="http://schemas.openxmlformats.org/drawingml/2006/main" name="3_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Ouvrirlascience2022" id="{E52AC81C-EF8D-D74A-B3E4-AD96F4BD602D}" vid="{AD1EA8EB-378E-3840-8988-2929320E52B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5FEE13-FEC8-4F1C-8222-8648587329A0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662F79-321F-4545-8B42-162A587BE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57A1D6-DBE0-4F71-AA10-B9F6DCEE3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13768</TotalTime>
  <Words>412</Words>
  <Application>Microsoft Office PowerPoint</Application>
  <PresentationFormat>Affichage à l'écran (16:9)</PresentationFormat>
  <Paragraphs>81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Calibri</vt:lpstr>
      <vt:lpstr>Marianne</vt:lpstr>
      <vt:lpstr>MINISTÈRIEL</vt:lpstr>
      <vt:lpstr>1_MINISTÈRIEL</vt:lpstr>
      <vt:lpstr>2_MINISTÈRIEL</vt:lpstr>
      <vt:lpstr>RechercheDataGouv</vt:lpstr>
      <vt:lpstr>3_MINISTÈRIEL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MATHIEU GILLES</cp:lastModifiedBy>
  <cp:revision>586</cp:revision>
  <cp:lastPrinted>2022-08-25T12:19:09Z</cp:lastPrinted>
  <dcterms:created xsi:type="dcterms:W3CDTF">2020-03-05T15:21:24Z</dcterms:created>
  <dcterms:modified xsi:type="dcterms:W3CDTF">2023-12-14T07:56:12Z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