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5"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81" r:id="rId17"/>
    <p:sldId id="273" r:id="rId18"/>
    <p:sldId id="274" r:id="rId19"/>
  </p:sldIdLst>
  <p:sldSz cx="12192000" cy="6858000"/>
  <p:notesSz cx="12192000" cy="6858000"/>
  <p:defaultTextStyle>
    <a:defPPr>
      <a:defRPr lang="it-IT"/>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69CF1AB2-1976-4502-BF36-3FF5EA218861}" styleName="Style moyen 4 - Accentuation 1">
    <a:wholeTbl>
      <a:tcTxStyle>
        <a:fontRef idx="minor">
          <a:srgbClr val="000000"/>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Style>
        <a:tcBdr/>
      </a:tcStyle>
    </a:lastCol>
    <a:firstCol>
      <a:tcStyle>
        <a:tcBdr/>
      </a:tcStyle>
    </a:firstCol>
    <a:lastRow>
      <a:tcStyle>
        <a:tcBdr>
          <a:top>
            <a:ln w="25400">
              <a:solidFill>
                <a:schemeClr val="accent1"/>
              </a:solidFill>
            </a:ln>
          </a:top>
        </a:tcBdr>
        <a:fill>
          <a:solidFill>
            <a:schemeClr val="accent1">
              <a:tint val="20000"/>
            </a:schemeClr>
          </a:solidFill>
        </a:fill>
      </a:tcStyle>
    </a:lastRow>
    <a:seCell>
      <a:tcStyle>
        <a:tcBdr/>
      </a:tcStyle>
    </a:seCell>
    <a:swCell>
      <a:tcStyle>
        <a:tcBdr/>
      </a:tcStyle>
    </a:swCell>
    <a:firstRow>
      <a:tcStyle>
        <a:tcBdr/>
        <a:fill>
          <a:solidFill>
            <a:schemeClr val="accent1">
              <a:tint val="20000"/>
            </a:schemeClr>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448" autoAdjust="0"/>
  </p:normalViewPr>
  <p:slideViewPr>
    <p:cSldViewPr snapToGrid="0">
      <p:cViewPr varScale="1">
        <p:scale>
          <a:sx n="49" d="100"/>
          <a:sy n="49" d="100"/>
        </p:scale>
        <p:origin x="1644" y="48"/>
      </p:cViewPr>
      <p:guideLst>
        <p:guide pos="3840"/>
        <p:guide orient="horz" pos="2160"/>
      </p:guideLst>
    </p:cSldViewPr>
  </p:slideViewPr>
  <p:notesTextViewPr>
    <p:cViewPr>
      <p:scale>
        <a:sx n="1" d="1"/>
        <a:sy n="1" d="1"/>
      </p:scale>
      <p:origin x="0" y="0"/>
    </p:cViewPr>
  </p:notesTextViewPr>
  <p:notesViewPr>
    <p:cSldViewPr snapToGrid="0">
      <p:cViewPr varScale="1">
        <p:scale>
          <a:sx n="88" d="100"/>
          <a:sy n="88" d="100"/>
        </p:scale>
        <p:origin x="619"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5BBC31CE-F1E5-4EB4-B92F-39E02A9C5A97}" type="datetimeFigureOut">
              <a:rPr lang="fr-FR"/>
              <a:t>12/12/2023</a:t>
            </a:fld>
            <a:endParaRPr lang="fr-FR"/>
          </a:p>
        </p:txBody>
      </p:sp>
      <p:sp>
        <p:nvSpPr>
          <p:cNvPr id="4" name="Espace réservé de l'image des diapositives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5" name="Espace réservé des notes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pied de page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2D89092A-5271-472B-995B-76341C6F3476}"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dirty="0"/>
              <a:t>Fabien</a:t>
            </a: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r>
              <a:rPr lang="fr-FR" sz="1200" b="1" dirty="0" smtClean="0">
                <a:solidFill>
                  <a:schemeClr val="tx1"/>
                </a:solidFill>
                <a:effectLst/>
                <a:latin typeface="+mn-lt"/>
                <a:ea typeface="+mn-ea"/>
                <a:cs typeface="+mn-cs"/>
              </a:rPr>
              <a:t>Formations avec </a:t>
            </a:r>
            <a:r>
              <a:rPr lang="fr-FR" sz="1200" b="1" dirty="0" err="1" smtClean="0">
                <a:solidFill>
                  <a:schemeClr val="tx1"/>
                </a:solidFill>
                <a:effectLst/>
                <a:latin typeface="+mn-lt"/>
                <a:ea typeface="+mn-ea"/>
                <a:cs typeface="+mn-cs"/>
              </a:rPr>
              <a:t>méthodo</a:t>
            </a:r>
            <a:r>
              <a:rPr lang="fr-FR" sz="1200" b="1" dirty="0" smtClean="0">
                <a:solidFill>
                  <a:schemeClr val="tx1"/>
                </a:solidFill>
                <a:effectLst/>
                <a:latin typeface="+mn-lt"/>
                <a:ea typeface="+mn-ea"/>
                <a:cs typeface="+mn-cs"/>
              </a:rPr>
              <a:t> FAIR (T2.3)</a:t>
            </a:r>
          </a:p>
          <a:p>
            <a:r>
              <a:rPr lang="fr-FR" sz="1200" dirty="0" smtClean="0">
                <a:solidFill>
                  <a:schemeClr val="tx1"/>
                </a:solidFill>
                <a:effectLst/>
                <a:latin typeface="+mn-lt"/>
                <a:ea typeface="+mn-ea"/>
                <a:cs typeface="+mn-cs"/>
              </a:rPr>
              <a:t> </a:t>
            </a:r>
          </a:p>
          <a:p>
            <a:r>
              <a:rPr lang="fr-FR" sz="1200" dirty="0" smtClean="0">
                <a:solidFill>
                  <a:schemeClr val="tx1"/>
                </a:solidFill>
                <a:effectLst/>
                <a:latin typeface="+mn-lt"/>
                <a:ea typeface="+mn-ea"/>
                <a:cs typeface="+mn-cs"/>
              </a:rPr>
              <a:t>Pour pouvoir former ces acteurs de la science ouverte, le projet SKILLS 4 EOSC a pour objectif de proposer des matériaux de formation durables et réutilisables.</a:t>
            </a:r>
          </a:p>
          <a:p>
            <a:r>
              <a:rPr lang="fr-FR" sz="1200" dirty="0" smtClean="0">
                <a:solidFill>
                  <a:schemeClr val="tx1"/>
                </a:solidFill>
                <a:effectLst/>
                <a:latin typeface="+mn-lt"/>
                <a:ea typeface="+mn-ea"/>
                <a:cs typeface="+mn-cs"/>
              </a:rPr>
              <a:t> </a:t>
            </a:r>
          </a:p>
          <a:p>
            <a:r>
              <a:rPr lang="fr-FR" sz="1200" dirty="0" smtClean="0">
                <a:solidFill>
                  <a:schemeClr val="tx1"/>
                </a:solidFill>
                <a:effectLst/>
                <a:latin typeface="+mn-lt"/>
                <a:ea typeface="+mn-ea"/>
                <a:cs typeface="+mn-cs"/>
              </a:rPr>
              <a:t>Pour ce faire, une méthodologie « FAIR by design » a été mise en place pour faire en sorte que toutes les formations issues de Skills4EOSC respectent les principes FAIR au maximum et soient construites selon un cadre commun et de façon uniforme.</a:t>
            </a:r>
          </a:p>
          <a:p>
            <a:r>
              <a:rPr lang="fr-FR" sz="1200" dirty="0" smtClean="0">
                <a:solidFill>
                  <a:schemeClr val="tx1"/>
                </a:solidFill>
                <a:effectLst/>
                <a:latin typeface="+mn-lt"/>
                <a:ea typeface="+mn-ea"/>
                <a:cs typeface="+mn-cs"/>
              </a:rPr>
              <a:t> </a:t>
            </a:r>
          </a:p>
          <a:p>
            <a:r>
              <a:rPr lang="fr-FR" sz="1200" dirty="0" smtClean="0">
                <a:solidFill>
                  <a:schemeClr val="tx1"/>
                </a:solidFill>
                <a:effectLst/>
                <a:latin typeface="+mn-lt"/>
                <a:ea typeface="+mn-ea"/>
                <a:cs typeface="+mn-cs"/>
              </a:rPr>
              <a:t>Cette méthodologie propose un ensemble d’actions qui placent les principes FAIR au cœur du processus de création de formation. Cela va permettre que les formations soient réutilisables par d'autres formateurs et apprenants, qu’elles puissent être adaptées et révisées, et ainsi plus facilement mises à jour, traduites et transformées pour être placées dans d’autres contextes.</a:t>
            </a:r>
          </a:p>
          <a:p>
            <a:r>
              <a:rPr lang="fr-FR" sz="1200" dirty="0" smtClean="0">
                <a:solidFill>
                  <a:schemeClr val="tx1"/>
                </a:solidFill>
                <a:effectLst/>
                <a:latin typeface="+mn-lt"/>
                <a:ea typeface="+mn-ea"/>
                <a:cs typeface="+mn-cs"/>
              </a:rPr>
              <a:t> </a:t>
            </a:r>
          </a:p>
          <a:p>
            <a:r>
              <a:rPr lang="fr-FR" sz="1200" dirty="0" smtClean="0">
                <a:solidFill>
                  <a:schemeClr val="tx1"/>
                </a:solidFill>
                <a:effectLst/>
                <a:latin typeface="+mn-lt"/>
                <a:ea typeface="+mn-ea"/>
                <a:cs typeface="+mn-cs"/>
              </a:rPr>
              <a:t>Concrètement cela va passer par des actions comme </a:t>
            </a:r>
          </a:p>
          <a:p>
            <a:pPr lvl="0"/>
            <a:r>
              <a:rPr lang="fr-FR" sz="1200" dirty="0" smtClean="0">
                <a:solidFill>
                  <a:schemeClr val="tx1"/>
                </a:solidFill>
                <a:effectLst/>
                <a:latin typeface="+mn-lt"/>
                <a:ea typeface="+mn-ea"/>
                <a:cs typeface="+mn-cs"/>
              </a:rPr>
              <a:t>afficher des objectifs pédagogiques clairs pour les apprenants</a:t>
            </a:r>
          </a:p>
          <a:p>
            <a:pPr lvl="0"/>
            <a:r>
              <a:rPr lang="fr-FR" sz="1200" dirty="0" smtClean="0">
                <a:solidFill>
                  <a:schemeClr val="tx1"/>
                </a:solidFill>
                <a:effectLst/>
                <a:latin typeface="+mn-lt"/>
                <a:ea typeface="+mn-ea"/>
                <a:cs typeface="+mn-cs"/>
              </a:rPr>
              <a:t>soigner les métadonnées qui décrivent les ressources</a:t>
            </a:r>
          </a:p>
          <a:p>
            <a:pPr lvl="0"/>
            <a:r>
              <a:rPr lang="fr-FR" sz="1200" dirty="0" smtClean="0">
                <a:solidFill>
                  <a:schemeClr val="tx1"/>
                </a:solidFill>
                <a:effectLst/>
                <a:latin typeface="+mn-lt"/>
                <a:ea typeface="+mn-ea"/>
                <a:cs typeface="+mn-cs"/>
              </a:rPr>
              <a:t>choisir des formats ouverts dès que possible, </a:t>
            </a:r>
          </a:p>
          <a:p>
            <a:pPr lvl="0"/>
            <a:r>
              <a:rPr lang="fr-FR" sz="1200" dirty="0" smtClean="0">
                <a:solidFill>
                  <a:schemeClr val="tx1"/>
                </a:solidFill>
                <a:effectLst/>
                <a:latin typeface="+mn-lt"/>
                <a:ea typeface="+mn-ea"/>
                <a:cs typeface="+mn-cs"/>
              </a:rPr>
              <a:t>Attribuer des identifiants pérennes,</a:t>
            </a:r>
          </a:p>
          <a:p>
            <a:pPr lvl="0"/>
            <a:r>
              <a:rPr lang="fr-FR" sz="1200" dirty="0" smtClean="0">
                <a:solidFill>
                  <a:schemeClr val="tx1"/>
                </a:solidFill>
                <a:effectLst/>
                <a:latin typeface="+mn-lt"/>
                <a:ea typeface="+mn-ea"/>
                <a:cs typeface="+mn-cs"/>
              </a:rPr>
              <a:t>donner des informations sur les outils de conception des formations</a:t>
            </a:r>
          </a:p>
          <a:p>
            <a:pPr lvl="0"/>
            <a:r>
              <a:rPr lang="fr-FR" sz="1200" dirty="0" smtClean="0">
                <a:solidFill>
                  <a:schemeClr val="tx1"/>
                </a:solidFill>
                <a:effectLst/>
                <a:latin typeface="+mn-lt"/>
                <a:ea typeface="+mn-ea"/>
                <a:cs typeface="+mn-cs"/>
              </a:rPr>
              <a:t>etc…</a:t>
            </a:r>
          </a:p>
          <a:p>
            <a:pPr>
              <a:defRPr/>
            </a:pPr>
            <a:endParaRPr lang="fr-FR" dirty="0" smtClean="0"/>
          </a:p>
          <a:p>
            <a:r>
              <a:rPr lang="fr-FR" sz="1200" dirty="0" smtClean="0">
                <a:solidFill>
                  <a:schemeClr val="tx1"/>
                </a:solidFill>
                <a:effectLst/>
                <a:latin typeface="+mn-lt"/>
                <a:ea typeface="+mn-ea"/>
                <a:cs typeface="+mn-cs"/>
              </a:rPr>
              <a:t>Une </a:t>
            </a:r>
            <a:r>
              <a:rPr lang="fr-FR" sz="1200" b="1" dirty="0" smtClean="0">
                <a:solidFill>
                  <a:schemeClr val="tx1"/>
                </a:solidFill>
                <a:effectLst/>
                <a:latin typeface="+mn-lt"/>
                <a:ea typeface="+mn-ea"/>
                <a:cs typeface="+mn-cs"/>
              </a:rPr>
              <a:t>Formation interne aux partenaires Skills4EOSC donnée en octobre 2023 </a:t>
            </a:r>
            <a:r>
              <a:rPr lang="fr-FR" sz="1200" dirty="0" smtClean="0">
                <a:solidFill>
                  <a:schemeClr val="tx1"/>
                </a:solidFill>
                <a:effectLst/>
                <a:latin typeface="+mn-lt"/>
                <a:ea typeface="+mn-ea"/>
                <a:cs typeface="+mn-cs"/>
              </a:rPr>
              <a:t>(et toujours accessible aux partenaires) = 2 jours et demi de formation pour la méthodologie complète. </a:t>
            </a:r>
          </a:p>
          <a:p>
            <a:r>
              <a:rPr lang="fr-FR" sz="1200" dirty="0" smtClean="0">
                <a:solidFill>
                  <a:schemeClr val="tx1"/>
                </a:solidFill>
                <a:effectLst/>
                <a:latin typeface="+mn-lt"/>
                <a:ea typeface="+mn-ea"/>
                <a:cs typeface="+mn-cs"/>
              </a:rPr>
              <a:t> </a:t>
            </a:r>
          </a:p>
          <a:p>
            <a:r>
              <a:rPr lang="fr-FR" sz="1200" dirty="0" smtClean="0">
                <a:solidFill>
                  <a:schemeClr val="tx1"/>
                </a:solidFill>
                <a:effectLst/>
                <a:latin typeface="+mn-lt"/>
                <a:ea typeface="+mn-ea"/>
                <a:cs typeface="+mn-cs"/>
              </a:rPr>
              <a:t>Définir une méthodologie et un processus d'assurance qualité pour garantir la qualité et la pertinence du matériel pédagogique des systèmes d'exploitation et la gestion de leur cycle de vie, afin d'améliorer leur réutilisation.</a:t>
            </a:r>
          </a:p>
          <a:p>
            <a:r>
              <a:rPr lang="fr-FR" sz="1200" dirty="0" smtClean="0">
                <a:solidFill>
                  <a:schemeClr val="tx1"/>
                </a:solidFill>
                <a:effectLst/>
                <a:latin typeface="+mn-lt"/>
                <a:ea typeface="+mn-ea"/>
                <a:cs typeface="+mn-cs"/>
              </a:rPr>
              <a:t> </a:t>
            </a:r>
          </a:p>
          <a:p>
            <a:pPr lvl="0"/>
            <a:r>
              <a:rPr lang="fr-FR" sz="1200" b="1" dirty="0" smtClean="0">
                <a:solidFill>
                  <a:schemeClr val="tx1"/>
                </a:solidFill>
                <a:effectLst/>
                <a:latin typeface="+mn-lt"/>
                <a:ea typeface="+mn-ea"/>
                <a:cs typeface="+mn-cs"/>
              </a:rPr>
              <a:t>Penser à dire que la </a:t>
            </a:r>
            <a:r>
              <a:rPr lang="fr-FR" sz="1200" b="1" dirty="0" err="1" smtClean="0">
                <a:solidFill>
                  <a:schemeClr val="tx1"/>
                </a:solidFill>
                <a:effectLst/>
                <a:latin typeface="+mn-lt"/>
                <a:ea typeface="+mn-ea"/>
                <a:cs typeface="+mn-cs"/>
              </a:rPr>
              <a:t>méthodo</a:t>
            </a:r>
            <a:r>
              <a:rPr lang="fr-FR" sz="1200" b="1" dirty="0" smtClean="0">
                <a:solidFill>
                  <a:schemeClr val="tx1"/>
                </a:solidFill>
                <a:effectLst/>
                <a:latin typeface="+mn-lt"/>
                <a:ea typeface="+mn-ea"/>
                <a:cs typeface="+mn-cs"/>
              </a:rPr>
              <a:t> va être testée en interne service formation-</a:t>
            </a:r>
            <a:r>
              <a:rPr lang="fr-FR" sz="1200" b="1" dirty="0" err="1" smtClean="0">
                <a:solidFill>
                  <a:schemeClr val="tx1"/>
                </a:solidFill>
                <a:effectLst/>
                <a:latin typeface="+mn-lt"/>
                <a:ea typeface="+mn-ea"/>
                <a:cs typeface="+mn-cs"/>
              </a:rPr>
              <a:t>DoRANum</a:t>
            </a:r>
            <a:r>
              <a:rPr lang="fr-FR" sz="1200" dirty="0" smtClean="0">
                <a:solidFill>
                  <a:schemeClr val="tx1"/>
                </a:solidFill>
                <a:effectLst/>
                <a:latin typeface="+mn-lt"/>
                <a:ea typeface="+mn-ea"/>
                <a:cs typeface="+mn-cs"/>
              </a:rPr>
              <a:t>.</a:t>
            </a:r>
          </a:p>
          <a:p>
            <a:pPr>
              <a:defRPr/>
            </a:pP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r>
              <a:rPr lang="fr-FR" sz="1200" b="1" dirty="0" smtClean="0">
                <a:solidFill>
                  <a:schemeClr val="tx1"/>
                </a:solidFill>
                <a:effectLst/>
                <a:latin typeface="+mn-lt"/>
                <a:ea typeface="+mn-ea"/>
                <a:cs typeface="+mn-cs"/>
              </a:rPr>
              <a:t>Certification des formations par des open badges (T2.5)</a:t>
            </a:r>
          </a:p>
          <a:p>
            <a:r>
              <a:rPr lang="fr-FR" sz="1200" dirty="0" smtClean="0">
                <a:solidFill>
                  <a:schemeClr val="tx1"/>
                </a:solidFill>
                <a:effectLst/>
                <a:latin typeface="+mn-lt"/>
                <a:ea typeface="+mn-ea"/>
                <a:cs typeface="+mn-cs"/>
              </a:rPr>
              <a:t> </a:t>
            </a:r>
          </a:p>
          <a:p>
            <a:r>
              <a:rPr lang="fr-FR" sz="1200" dirty="0" smtClean="0">
                <a:solidFill>
                  <a:schemeClr val="tx1"/>
                </a:solidFill>
                <a:effectLst/>
                <a:latin typeface="+mn-lt"/>
                <a:ea typeface="+mn-ea"/>
                <a:cs typeface="+mn-cs"/>
              </a:rPr>
              <a:t>Définition d’un </a:t>
            </a:r>
            <a:r>
              <a:rPr lang="fr-FR" sz="1200" b="1" dirty="0" smtClean="0">
                <a:solidFill>
                  <a:schemeClr val="tx1"/>
                </a:solidFill>
                <a:effectLst/>
                <a:latin typeface="+mn-lt"/>
                <a:ea typeface="+mn-ea"/>
                <a:cs typeface="+mn-cs"/>
              </a:rPr>
              <a:t>cadre de reconnaissance pour accréditation et la reconnaissance (évaluation) des formateurs</a:t>
            </a:r>
            <a:r>
              <a:rPr lang="fr-FR" sz="1200" dirty="0" smtClean="0">
                <a:solidFill>
                  <a:schemeClr val="tx1"/>
                </a:solidFill>
                <a:effectLst/>
                <a:latin typeface="+mn-lt"/>
                <a:ea typeface="+mn-ea"/>
                <a:cs typeface="+mn-cs"/>
              </a:rPr>
              <a:t>.</a:t>
            </a:r>
          </a:p>
          <a:p>
            <a:r>
              <a:rPr lang="fr-FR" sz="1200" dirty="0" smtClean="0">
                <a:solidFill>
                  <a:schemeClr val="tx1"/>
                </a:solidFill>
                <a:effectLst/>
                <a:latin typeface="+mn-lt"/>
                <a:ea typeface="+mn-ea"/>
                <a:cs typeface="+mn-cs"/>
              </a:rPr>
              <a:t>Seront utilisées par toutes les formations développées au sein de Skills4EOSC, et une version finale des recommandations sera développé avec les feedback.</a:t>
            </a:r>
          </a:p>
          <a:p>
            <a:r>
              <a:rPr lang="fr-FR" sz="1200" dirty="0" smtClean="0">
                <a:solidFill>
                  <a:schemeClr val="tx1"/>
                </a:solidFill>
                <a:effectLst/>
                <a:latin typeface="+mn-lt"/>
                <a:ea typeface="+mn-ea"/>
                <a:cs typeface="+mn-cs"/>
              </a:rPr>
              <a:t> </a:t>
            </a:r>
          </a:p>
          <a:p>
            <a:r>
              <a:rPr lang="fr-FR" sz="1200" dirty="0" smtClean="0">
                <a:solidFill>
                  <a:schemeClr val="tx1"/>
                </a:solidFill>
                <a:effectLst/>
                <a:latin typeface="+mn-lt"/>
                <a:ea typeface="+mn-ea"/>
                <a:cs typeface="+mn-cs"/>
              </a:rPr>
              <a:t>Reconnaissance</a:t>
            </a:r>
            <a:r>
              <a:rPr lang="fr-FR" sz="1200" baseline="0" dirty="0" smtClean="0">
                <a:solidFill>
                  <a:schemeClr val="tx1"/>
                </a:solidFill>
                <a:effectLst/>
                <a:latin typeface="+mn-lt"/>
                <a:ea typeface="+mn-ea"/>
                <a:cs typeface="+mn-cs"/>
              </a:rPr>
              <a:t> (évaluation)</a:t>
            </a:r>
            <a:r>
              <a:rPr lang="fr-FR" sz="1200" dirty="0" smtClean="0">
                <a:solidFill>
                  <a:schemeClr val="tx1"/>
                </a:solidFill>
                <a:effectLst/>
                <a:latin typeface="+mn-lt"/>
                <a:ea typeface="+mn-ea"/>
                <a:cs typeface="+mn-cs"/>
              </a:rPr>
              <a:t> : utilisation d’open badges pour certifier les formateurs.</a:t>
            </a:r>
          </a:p>
          <a:p>
            <a:r>
              <a:rPr lang="fr-FR" sz="1200" dirty="0" smtClean="0">
                <a:solidFill>
                  <a:schemeClr val="tx1"/>
                </a:solidFill>
                <a:effectLst/>
                <a:latin typeface="+mn-lt"/>
                <a:ea typeface="+mn-ea"/>
                <a:cs typeface="+mn-cs"/>
              </a:rPr>
              <a:t>Les recommandations ont été pilotées par la </a:t>
            </a:r>
            <a:r>
              <a:rPr lang="fr-FR" sz="1200" dirty="0" err="1" smtClean="0">
                <a:solidFill>
                  <a:schemeClr val="tx1"/>
                </a:solidFill>
                <a:effectLst/>
                <a:latin typeface="+mn-lt"/>
                <a:ea typeface="+mn-ea"/>
                <a:cs typeface="+mn-cs"/>
              </a:rPr>
              <a:t>task</a:t>
            </a:r>
            <a:r>
              <a:rPr lang="fr-FR" sz="1200" dirty="0" smtClean="0">
                <a:solidFill>
                  <a:schemeClr val="tx1"/>
                </a:solidFill>
                <a:effectLst/>
                <a:latin typeface="+mn-lt"/>
                <a:ea typeface="+mn-ea"/>
                <a:cs typeface="+mn-cs"/>
              </a:rPr>
              <a:t> 2.3 avec la formation de la </a:t>
            </a:r>
            <a:r>
              <a:rPr lang="fr-FR" sz="1200" dirty="0" err="1" smtClean="0">
                <a:solidFill>
                  <a:schemeClr val="tx1"/>
                </a:solidFill>
                <a:effectLst/>
                <a:latin typeface="+mn-lt"/>
                <a:ea typeface="+mn-ea"/>
                <a:cs typeface="+mn-cs"/>
              </a:rPr>
              <a:t>méthodo</a:t>
            </a:r>
            <a:r>
              <a:rPr lang="fr-FR" sz="1200" dirty="0" smtClean="0">
                <a:solidFill>
                  <a:schemeClr val="tx1"/>
                </a:solidFill>
                <a:effectLst/>
                <a:latin typeface="+mn-lt"/>
                <a:ea typeface="+mn-ea"/>
                <a:cs typeface="+mn-cs"/>
              </a:rPr>
              <a:t> FAIR -&gt; exemple de structure de délivrance de badges : un badge par partie de cours (6 parties) et un badge global de FAIR </a:t>
            </a:r>
            <a:r>
              <a:rPr lang="fr-FR" sz="1200" dirty="0" err="1" smtClean="0">
                <a:solidFill>
                  <a:schemeClr val="tx1"/>
                </a:solidFill>
                <a:effectLst/>
                <a:latin typeface="+mn-lt"/>
                <a:ea typeface="+mn-ea"/>
                <a:cs typeface="+mn-cs"/>
              </a:rPr>
              <a:t>instructor</a:t>
            </a:r>
            <a:r>
              <a:rPr lang="fr-FR" sz="1200" dirty="0" smtClean="0">
                <a:solidFill>
                  <a:schemeClr val="tx1"/>
                </a:solidFill>
                <a:effectLst/>
                <a:latin typeface="+mn-lt"/>
                <a:ea typeface="+mn-ea"/>
                <a:cs typeface="+mn-cs"/>
              </a:rPr>
              <a:t> lorsque les 6 badges sont acquis (= condition).</a:t>
            </a:r>
          </a:p>
          <a:p>
            <a:pPr>
              <a:defRPr/>
            </a:pP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dirty="0"/>
              <a:t>Joanna</a:t>
            </a:r>
          </a:p>
          <a:p>
            <a:pPr>
              <a:defRPr/>
            </a:pPr>
            <a:endParaRPr lang="fr-FR" dirty="0"/>
          </a:p>
          <a:p>
            <a:pPr>
              <a:defRPr/>
            </a:pPr>
            <a:r>
              <a:rPr lang="fr-FR" dirty="0"/>
              <a:t>Termes français : objectifs pédagogiques et attendus (</a:t>
            </a:r>
            <a:r>
              <a:rPr lang="fr-FR" dirty="0" err="1"/>
              <a:t>outcomes</a:t>
            </a:r>
            <a:r>
              <a:rPr lang="fr-FR" dirty="0"/>
              <a:t>).</a:t>
            </a: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a:t>Arnaud</a:t>
            </a:r>
            <a:endParaRPr/>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dirty="0" err="1" smtClean="0"/>
              <a:t>Competence</a:t>
            </a:r>
            <a:r>
              <a:rPr lang="fr-FR" dirty="0" smtClean="0"/>
              <a:t> </a:t>
            </a:r>
            <a:r>
              <a:rPr lang="fr-FR" dirty="0" err="1"/>
              <a:t>Centers</a:t>
            </a:r>
            <a:r>
              <a:rPr lang="fr-FR" dirty="0"/>
              <a:t> :</a:t>
            </a:r>
          </a:p>
          <a:p>
            <a:pPr>
              <a:defRPr/>
            </a:pPr>
            <a:endParaRPr lang="fr-FR" dirty="0"/>
          </a:p>
          <a:p>
            <a:pPr marL="171450" indent="-171450">
              <a:buFontTx/>
              <a:buChar char="-"/>
              <a:defRPr/>
            </a:pPr>
            <a:r>
              <a:rPr lang="fr-FR" dirty="0"/>
              <a:t>Donner</a:t>
            </a:r>
            <a:r>
              <a:rPr lang="fr-FR" baseline="0" dirty="0"/>
              <a:t> une « définition » telle que pensée dans le cadre du Skills4Eosc</a:t>
            </a:r>
          </a:p>
          <a:p>
            <a:pPr marL="171450" indent="-171450">
              <a:buFontTx/>
              <a:buChar char="-"/>
              <a:defRPr/>
            </a:pPr>
            <a:r>
              <a:rPr lang="fr-FR" baseline="0" dirty="0"/>
              <a:t>Liens possibles / souhaités avec l’écosystème Recherche Data Gouv :</a:t>
            </a:r>
            <a:endParaRPr dirty="0"/>
          </a:p>
          <a:p>
            <a:pPr lvl="1">
              <a:defRPr/>
            </a:pPr>
            <a:r>
              <a:rPr lang="fr-FR" dirty="0"/>
              <a:t>Lien avec ateliers de la donnée, centre de ressources, centres de référence thématique</a:t>
            </a:r>
          </a:p>
          <a:p>
            <a:pPr>
              <a:defRPr/>
            </a:pPr>
            <a:endParaRPr lang="fr-F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16</a:t>
            </a:fld>
            <a:endParaRPr lang="fr-FR"/>
          </a:p>
        </p:txBody>
      </p:sp>
    </p:spTree>
    <p:extLst>
      <p:ext uri="{BB962C8B-B14F-4D97-AF65-F5344CB8AC3E}">
        <p14:creationId xmlns:p14="http://schemas.microsoft.com/office/powerpoint/2010/main" val="885244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dirty="0"/>
          </a:p>
          <a:p>
            <a:pPr>
              <a:defRPr/>
            </a:pPr>
            <a:r>
              <a:rPr lang="fr-FR" dirty="0"/>
              <a:t>Liens avec le projet EOSC</a:t>
            </a:r>
          </a:p>
          <a:p>
            <a:pPr>
              <a:defRPr/>
            </a:pPr>
            <a:r>
              <a:rPr lang="fr-FR" dirty="0"/>
              <a:t>	avec</a:t>
            </a:r>
            <a:r>
              <a:rPr lang="fr-FR" baseline="0" dirty="0"/>
              <a:t> l’</a:t>
            </a:r>
            <a:r>
              <a:rPr lang="fr-FR" dirty="0"/>
              <a:t>écosystème RDG</a:t>
            </a:r>
          </a:p>
          <a:p>
            <a:pPr>
              <a:defRPr/>
            </a:pPr>
            <a:r>
              <a:rPr lang="fr-FR" dirty="0"/>
              <a:t>	participation aux GT/réseaux des professionnels</a:t>
            </a:r>
          </a:p>
          <a:p>
            <a:pPr>
              <a:defRPr/>
            </a:pPr>
            <a:r>
              <a:rPr lang="fr-FR" dirty="0"/>
              <a:t>	Échanges sur les pratiques / profiter de l’expérience des autres </a:t>
            </a: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17</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a:t>Introduction par Fabien : liens entre les différents politiques (WP8)</a:t>
            </a:r>
            <a:endParaRPr/>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2</a:t>
            </a:fld>
            <a:endParaRPr lang="fr-FR"/>
          </a:p>
        </p:txBody>
      </p:sp>
    </p:spTree>
    <p:extLst>
      <p:ext uri="{BB962C8B-B14F-4D97-AF65-F5344CB8AC3E}">
        <p14:creationId xmlns:p14="http://schemas.microsoft.com/office/powerpoint/2010/main" val="2007401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dirty="0"/>
              <a:t>Introduction </a:t>
            </a:r>
            <a:r>
              <a:rPr lang="fr-FR" dirty="0" smtClean="0"/>
              <a:t>:</a:t>
            </a:r>
          </a:p>
          <a:p>
            <a:pPr>
              <a:defRPr/>
            </a:pPr>
            <a:endParaRPr lang="fr-FR" dirty="0"/>
          </a:p>
          <a:p>
            <a:pPr>
              <a:defRPr/>
            </a:pPr>
            <a:r>
              <a:rPr lang="fr-FR" dirty="0"/>
              <a:t>Dire que beaucoup</a:t>
            </a:r>
            <a:r>
              <a:rPr lang="fr-FR" baseline="0" dirty="0"/>
              <a:t> de différents WP et que nous ne sommes pas impliqués dans tous.</a:t>
            </a:r>
          </a:p>
          <a:p>
            <a:pPr>
              <a:defRPr/>
            </a:pPr>
            <a:endParaRPr lang="fr-FR" baseline="0" dirty="0"/>
          </a:p>
          <a:p>
            <a:pPr>
              <a:defRPr/>
            </a:pPr>
            <a:endParaRPr lang="fr-FR" dirty="0"/>
          </a:p>
          <a:p>
            <a:pPr>
              <a:defRPr/>
            </a:pP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dirty="0" smtClean="0"/>
              <a:t>Description rapide du projet</a:t>
            </a:r>
          </a:p>
          <a:p>
            <a:pPr>
              <a:defRPr/>
            </a:pPr>
            <a:r>
              <a:rPr lang="fr-FR" dirty="0" smtClean="0"/>
              <a:t>Pays membres avec une carte</a:t>
            </a:r>
          </a:p>
          <a:p>
            <a:pPr>
              <a:defRPr/>
            </a:pPr>
            <a:r>
              <a:rPr lang="fr-FR" dirty="0" smtClean="0"/>
              <a:t>Équipes France (CNRS, AMU, </a:t>
            </a:r>
            <a:r>
              <a:rPr lang="fr-FR" dirty="0" err="1" smtClean="0"/>
              <a:t>Operas</a:t>
            </a:r>
            <a:r>
              <a:rPr lang="fr-FR" dirty="0" smtClean="0"/>
              <a:t>, IPSL)</a:t>
            </a:r>
          </a:p>
          <a:p>
            <a:pPr>
              <a:defRPr/>
            </a:pPr>
            <a:r>
              <a:rPr lang="fr-FR" dirty="0" smtClean="0"/>
              <a:t>Enjeux et objectifs</a:t>
            </a:r>
          </a:p>
          <a:p>
            <a:pPr>
              <a:defRPr/>
            </a:pPr>
            <a:r>
              <a:rPr lang="fr-FR" dirty="0" smtClean="0"/>
              <a:t>Dates clés</a:t>
            </a:r>
            <a:r>
              <a:rPr lang="fr-FR" baseline="0" dirty="0" smtClean="0"/>
              <a:t> </a:t>
            </a:r>
            <a:r>
              <a:rPr lang="fr-FR" dirty="0" smtClean="0"/>
              <a:t>– début sept 2022</a:t>
            </a:r>
          </a:p>
          <a:p>
            <a:pPr>
              <a:defRPr/>
            </a:pP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dirty="0"/>
              <a:t>Fabien</a:t>
            </a: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dirty="0"/>
              <a:t>Fabien</a:t>
            </a:r>
          </a:p>
          <a:p>
            <a:pPr marL="0" marR="0" lvl="0" indent="0" algn="l" defTabSz="914400" eaLnBrk="1" fontAlgn="auto" latinLnBrk="0" hangingPunct="1">
              <a:lnSpc>
                <a:spcPct val="100000"/>
              </a:lnSpc>
              <a:spcBef>
                <a:spcPts val="0"/>
              </a:spcBef>
              <a:spcAft>
                <a:spcPts val="0"/>
              </a:spcAft>
              <a:buClrTx/>
              <a:buSzTx/>
              <a:buFontTx/>
              <a:buNone/>
              <a:tabLst/>
              <a:defRPr/>
            </a:pPr>
            <a:r>
              <a:rPr lang="fr-FR" dirty="0"/>
              <a:t>Combler </a:t>
            </a:r>
            <a:r>
              <a:rPr lang="fr-FR" b="1" dirty="0">
                <a:solidFill>
                  <a:schemeClr val="accent1">
                    <a:lumMod val="75000"/>
                  </a:schemeClr>
                </a:solidFill>
              </a:rPr>
              <a:t>3 grandes lacunes </a:t>
            </a:r>
            <a:r>
              <a:rPr lang="fr-FR" dirty="0"/>
              <a:t>identifiées dans l’agenda stratégique pour la recherche et l’innovation (SRIA de l’EOSC)</a:t>
            </a:r>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fr-FR" dirty="0"/>
          </a:p>
          <a:p>
            <a:pPr>
              <a:defRPr/>
            </a:pPr>
            <a:r>
              <a:rPr lang="fr-FR" dirty="0"/>
              <a:t>ATTENTION : ne pas trop développer les notions car elles seront redétaillées par Claire par la suite !</a:t>
            </a: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r>
              <a:rPr lang="fr-FR" sz="1200" dirty="0" smtClean="0">
                <a:solidFill>
                  <a:schemeClr val="tx1"/>
                </a:solidFill>
                <a:effectLst/>
                <a:latin typeface="+mn-lt"/>
                <a:ea typeface="+mn-ea"/>
                <a:cs typeface="+mn-cs"/>
              </a:rPr>
              <a:t>Pour répondre à l’objectif de clarifier les profils métier liés à la science ouverte, les premières tâches effectuées durant les 6 premiers mois du projet ont consisté à analyser le paysage afin :</a:t>
            </a:r>
          </a:p>
          <a:p>
            <a:pPr lvl="0"/>
            <a:r>
              <a:rPr lang="fr-FR" sz="1600" b="1" dirty="0" smtClean="0">
                <a:solidFill>
                  <a:schemeClr val="tx1"/>
                </a:solidFill>
                <a:effectLst/>
                <a:latin typeface="+mn-lt"/>
                <a:ea typeface="+mn-ea"/>
                <a:cs typeface="+mn-cs"/>
              </a:rPr>
              <a:t>D’établir une cartographie</a:t>
            </a:r>
            <a:r>
              <a:rPr lang="fr-FR" sz="1200" dirty="0" smtClean="0">
                <a:solidFill>
                  <a:schemeClr val="tx1"/>
                </a:solidFill>
                <a:effectLst/>
                <a:latin typeface="+mn-lt"/>
                <a:ea typeface="+mn-ea"/>
                <a:cs typeface="+mn-cs"/>
              </a:rPr>
              <a:t> des différents profils liés à la science ouverte </a:t>
            </a:r>
          </a:p>
          <a:p>
            <a:pPr lvl="0"/>
            <a:r>
              <a:rPr lang="fr-FR" sz="1200" dirty="0" smtClean="0">
                <a:solidFill>
                  <a:schemeClr val="tx1"/>
                </a:solidFill>
                <a:effectLst/>
                <a:latin typeface="+mn-lt"/>
                <a:ea typeface="+mn-ea"/>
                <a:cs typeface="+mn-cs"/>
              </a:rPr>
              <a:t>De </a:t>
            </a:r>
            <a:r>
              <a:rPr lang="fr-FR" sz="1200" b="1" dirty="0" smtClean="0">
                <a:solidFill>
                  <a:schemeClr val="tx1"/>
                </a:solidFill>
                <a:effectLst/>
                <a:latin typeface="+mn-lt"/>
                <a:ea typeface="+mn-ea"/>
                <a:cs typeface="+mn-cs"/>
              </a:rPr>
              <a:t>créer, pour chaque profil un MVS = Minimum Viable </a:t>
            </a:r>
            <a:r>
              <a:rPr lang="fr-FR" sz="1200" b="1" dirty="0" err="1" smtClean="0">
                <a:solidFill>
                  <a:schemeClr val="tx1"/>
                </a:solidFill>
                <a:effectLst/>
                <a:latin typeface="+mn-lt"/>
                <a:ea typeface="+mn-ea"/>
                <a:cs typeface="+mn-cs"/>
              </a:rPr>
              <a:t>Skills</a:t>
            </a:r>
            <a:r>
              <a:rPr lang="fr-FR" sz="1200" dirty="0" smtClean="0">
                <a:solidFill>
                  <a:schemeClr val="tx1"/>
                </a:solidFill>
                <a:effectLst/>
                <a:latin typeface="+mn-lt"/>
                <a:ea typeface="+mn-ea"/>
                <a:cs typeface="+mn-cs"/>
              </a:rPr>
              <a:t> = un groupe de compétences minimales requises permettant aux chercheurs, aux professionnels et aux parties prenantes de pratiquer la science ouverte.</a:t>
            </a:r>
          </a:p>
          <a:p>
            <a:r>
              <a:rPr lang="fr-FR" sz="1200" dirty="0" smtClean="0">
                <a:solidFill>
                  <a:schemeClr val="tx1"/>
                </a:solidFill>
                <a:effectLst/>
                <a:latin typeface="+mn-lt"/>
                <a:ea typeface="+mn-ea"/>
                <a:cs typeface="+mn-cs"/>
              </a:rPr>
              <a:t> </a:t>
            </a:r>
          </a:p>
          <a:p>
            <a:r>
              <a:rPr lang="fr-FR" sz="1200" dirty="0" smtClean="0">
                <a:solidFill>
                  <a:schemeClr val="tx1"/>
                </a:solidFill>
                <a:effectLst/>
                <a:latin typeface="+mn-lt"/>
                <a:ea typeface="+mn-ea"/>
                <a:cs typeface="+mn-cs"/>
              </a:rPr>
              <a:t>Actuellement 11 rôles ont été identifiés (tableau sur la présentation </a:t>
            </a:r>
            <a:r>
              <a:rPr lang="fr-FR" sz="1200" dirty="0" err="1" smtClean="0">
                <a:solidFill>
                  <a:schemeClr val="tx1"/>
                </a:solidFill>
                <a:effectLst/>
                <a:latin typeface="+mn-lt"/>
                <a:ea typeface="+mn-ea"/>
                <a:cs typeface="+mn-cs"/>
              </a:rPr>
              <a:t>ppt</a:t>
            </a:r>
            <a:r>
              <a:rPr lang="fr-FR" sz="1200" dirty="0" smtClean="0">
                <a:solidFill>
                  <a:schemeClr val="tx1"/>
                </a:solidFill>
                <a:effectLst/>
                <a:latin typeface="+mn-lt"/>
                <a:ea typeface="+mn-ea"/>
                <a:cs typeface="+mn-cs"/>
              </a:rPr>
              <a:t>), -&gt; publication du catalogue en juin 2023. D’autres MVS sont en cours de construction pour les compléter.</a:t>
            </a:r>
          </a:p>
          <a:p>
            <a:r>
              <a:rPr lang="fr-FR" sz="1200" dirty="0" smtClean="0">
                <a:solidFill>
                  <a:schemeClr val="tx1"/>
                </a:solidFill>
                <a:effectLst/>
                <a:latin typeface="+mn-lt"/>
                <a:ea typeface="+mn-ea"/>
                <a:cs typeface="+mn-cs"/>
              </a:rPr>
              <a:t> </a:t>
            </a:r>
          </a:p>
          <a:p>
            <a:r>
              <a:rPr lang="fr-FR" sz="1200" dirty="0" smtClean="0">
                <a:solidFill>
                  <a:schemeClr val="tx1"/>
                </a:solidFill>
                <a:effectLst/>
                <a:latin typeface="+mn-lt"/>
                <a:ea typeface="+mn-ea"/>
                <a:cs typeface="+mn-cs"/>
              </a:rPr>
              <a:t>Contenus des MVS : </a:t>
            </a:r>
          </a:p>
          <a:p>
            <a:pPr lvl="0"/>
            <a:r>
              <a:rPr lang="fr-FR" sz="1200" dirty="0" smtClean="0">
                <a:solidFill>
                  <a:schemeClr val="tx1"/>
                </a:solidFill>
                <a:effectLst/>
                <a:latin typeface="+mn-lt"/>
                <a:ea typeface="+mn-ea"/>
                <a:cs typeface="+mn-cs"/>
              </a:rPr>
              <a:t>Résultats : déclarations supplémentaires décrivant les résultats qui devraient être obtenus grâce à la pratique de la science ouverte.</a:t>
            </a:r>
          </a:p>
          <a:p>
            <a:pPr lvl="0"/>
            <a:r>
              <a:rPr lang="fr-FR" sz="1200" dirty="0" smtClean="0">
                <a:solidFill>
                  <a:schemeClr val="tx1"/>
                </a:solidFill>
                <a:effectLst/>
                <a:latin typeface="+mn-lt"/>
                <a:ea typeface="+mn-ea"/>
                <a:cs typeface="+mn-cs"/>
              </a:rPr>
              <a:t>Activités : actions réalisées pour atteindre les résultats.</a:t>
            </a:r>
          </a:p>
          <a:p>
            <a:pPr lvl="0"/>
            <a:r>
              <a:rPr lang="fr-FR" sz="1200" dirty="0" smtClean="0">
                <a:solidFill>
                  <a:schemeClr val="tx1"/>
                </a:solidFill>
                <a:effectLst/>
                <a:latin typeface="+mn-lt"/>
                <a:ea typeface="+mn-ea"/>
                <a:cs typeface="+mn-cs"/>
              </a:rPr>
              <a:t>Aptitudes et compétences essentielles : celles qui sont requises pour réaliser les actions.</a:t>
            </a:r>
          </a:p>
          <a:p>
            <a:r>
              <a:rPr lang="fr-FR" sz="1200" dirty="0" smtClean="0">
                <a:solidFill>
                  <a:schemeClr val="tx1"/>
                </a:solidFill>
                <a:effectLst/>
                <a:latin typeface="+mn-lt"/>
                <a:ea typeface="+mn-ea"/>
                <a:cs typeface="+mn-cs"/>
              </a:rPr>
              <a:t> </a:t>
            </a:r>
          </a:p>
          <a:p>
            <a:r>
              <a:rPr lang="fr-FR" sz="1200" dirty="0" smtClean="0">
                <a:solidFill>
                  <a:schemeClr val="tx1"/>
                </a:solidFill>
                <a:effectLst/>
                <a:latin typeface="+mn-lt"/>
                <a:ea typeface="+mn-ea"/>
                <a:cs typeface="+mn-cs"/>
              </a:rPr>
              <a:t> </a:t>
            </a:r>
          </a:p>
          <a:p>
            <a:r>
              <a:rPr lang="fr-FR" sz="1200" b="1" dirty="0" smtClean="0">
                <a:solidFill>
                  <a:schemeClr val="tx1"/>
                </a:solidFill>
                <a:effectLst/>
                <a:latin typeface="+mn-lt"/>
                <a:ea typeface="+mn-ea"/>
                <a:cs typeface="+mn-cs"/>
              </a:rPr>
              <a:t>Pour DS : « </a:t>
            </a:r>
            <a:r>
              <a:rPr lang="fr-FR" sz="1200" b="1" dirty="0" err="1" smtClean="0">
                <a:solidFill>
                  <a:schemeClr val="tx1"/>
                </a:solidFill>
                <a:effectLst/>
                <a:latin typeface="+mn-lt"/>
                <a:ea typeface="+mn-ea"/>
                <a:cs typeface="+mn-cs"/>
              </a:rPr>
              <a:t>coordinator</a:t>
            </a:r>
            <a:r>
              <a:rPr lang="fr-FR" sz="1200" b="1" dirty="0" smtClean="0">
                <a:solidFill>
                  <a:schemeClr val="tx1"/>
                </a:solidFill>
                <a:effectLst/>
                <a:latin typeface="+mn-lt"/>
                <a:ea typeface="+mn-ea"/>
                <a:cs typeface="+mn-cs"/>
              </a:rPr>
              <a:t> » </a:t>
            </a:r>
            <a:r>
              <a:rPr lang="fr-FR" sz="1200" b="1" i="0" dirty="0" smtClean="0">
                <a:solidFill>
                  <a:schemeClr val="tx1"/>
                </a:solidFill>
                <a:effectLst/>
                <a:latin typeface="+mn-lt"/>
                <a:ea typeface="+mn-ea"/>
                <a:cs typeface="+mn-cs"/>
              </a:rPr>
              <a:t>qui possède un rôle d’appui et d’accompagnement global</a:t>
            </a:r>
            <a:r>
              <a:rPr lang="fr-FR" sz="1200" b="1" i="1" dirty="0" smtClean="0">
                <a:solidFill>
                  <a:schemeClr val="tx1"/>
                </a:solidFill>
                <a:effectLst/>
                <a:latin typeface="+mn-lt"/>
                <a:ea typeface="+mn-ea"/>
                <a:cs typeface="+mn-cs"/>
              </a:rPr>
              <a:t> </a:t>
            </a:r>
            <a:r>
              <a:rPr lang="fr-FR" sz="1200" b="1" dirty="0" smtClean="0">
                <a:solidFill>
                  <a:schemeClr val="tx1"/>
                </a:solidFill>
                <a:effectLst/>
                <a:latin typeface="+mn-lt"/>
                <a:ea typeface="+mn-ea"/>
                <a:cs typeface="+mn-cs"/>
              </a:rPr>
              <a:t>, « </a:t>
            </a:r>
            <a:r>
              <a:rPr lang="fr-FR" sz="1200" b="1" dirty="0" err="1" smtClean="0">
                <a:solidFill>
                  <a:schemeClr val="tx1"/>
                </a:solidFill>
                <a:effectLst/>
                <a:latin typeface="+mn-lt"/>
                <a:ea typeface="+mn-ea"/>
                <a:cs typeface="+mn-cs"/>
              </a:rPr>
              <a:t>embedded</a:t>
            </a:r>
            <a:r>
              <a:rPr lang="fr-FR" sz="1200" b="1" dirty="0" smtClean="0">
                <a:solidFill>
                  <a:schemeClr val="tx1"/>
                </a:solidFill>
                <a:effectLst/>
                <a:latin typeface="+mn-lt"/>
                <a:ea typeface="+mn-ea"/>
                <a:cs typeface="+mn-cs"/>
              </a:rPr>
              <a:t> » est intégré dans une équipe de recherche.</a:t>
            </a:r>
          </a:p>
          <a:p>
            <a:pPr>
              <a:defRPr/>
            </a:pPr>
            <a:endParaRPr dirty="0"/>
          </a:p>
        </p:txBody>
      </p:sp>
      <p:sp>
        <p:nvSpPr>
          <p:cNvPr id="4" name="Espace réservé du numéro de diapositive 3"/>
          <p:cNvSpPr>
            <a:spLocks noGrp="1"/>
          </p:cNvSpPr>
          <p:nvPr>
            <p:ph type="sldNum" sz="quarter" idx="5"/>
          </p:nvPr>
        </p:nvSpPr>
        <p:spPr bwMode="auto"/>
        <p:txBody>
          <a:bodyPr/>
          <a:lstStyle/>
          <a:p>
            <a:pPr>
              <a:defRPr/>
            </a:pPr>
            <a:fld id="{2D89092A-5271-472B-995B-76341C6F3476}" type="slidenum">
              <a:rPr lang="fr-F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a titolo">
    <p:bg>
      <p:bgPr>
        <a:blipFill>
          <a:blip r:embed="rId2">
            <a:lum/>
          </a:blip>
          <a:stretch/>
        </a:blipFill>
        <a:effectLst/>
      </p:bgPr>
    </p:bg>
    <p:spTree>
      <p:nvGrpSpPr>
        <p:cNvPr id="1" name=""/>
        <p:cNvGrpSpPr/>
        <p:nvPr/>
      </p:nvGrpSpPr>
      <p:grpSpPr bwMode="auto">
        <a:xfrm>
          <a:off x="0" y="0"/>
          <a:ext cx="0" cy="0"/>
          <a:chOff x="0" y="0"/>
          <a:chExt cx="0" cy="0"/>
        </a:xfrm>
      </p:grpSpPr>
      <p:sp>
        <p:nvSpPr>
          <p:cNvPr id="2" name="Titolo 1"/>
          <p:cNvSpPr>
            <a:spLocks noGrp="1"/>
          </p:cNvSpPr>
          <p:nvPr>
            <p:ph type="ctrTitle"/>
          </p:nvPr>
        </p:nvSpPr>
        <p:spPr bwMode="auto">
          <a:xfrm>
            <a:off x="251381" y="2451543"/>
            <a:ext cx="5536677" cy="2387600"/>
          </a:xfrm>
        </p:spPr>
        <p:txBody>
          <a:bodyPr anchor="b">
            <a:normAutofit/>
          </a:bodyPr>
          <a:lstStyle>
            <a:lvl1pPr algn="l">
              <a:defRPr sz="4400">
                <a:solidFill>
                  <a:schemeClr val="bg1"/>
                </a:solidFill>
              </a:defRPr>
            </a:lvl1pPr>
          </a:lstStyle>
          <a:p>
            <a:pPr>
              <a:defRPr/>
            </a:pPr>
            <a:r>
              <a:rPr lang="fr-FR"/>
              <a:t>Modifiez le style du titre</a:t>
            </a:r>
            <a:endParaRPr/>
          </a:p>
        </p:txBody>
      </p:sp>
      <p:sp>
        <p:nvSpPr>
          <p:cNvPr id="3" name="Sottotitolo 2"/>
          <p:cNvSpPr>
            <a:spLocks noGrp="1"/>
          </p:cNvSpPr>
          <p:nvPr>
            <p:ph type="subTitle" idx="1"/>
          </p:nvPr>
        </p:nvSpPr>
        <p:spPr bwMode="auto">
          <a:xfrm>
            <a:off x="251381" y="4960760"/>
            <a:ext cx="5338714" cy="1655762"/>
          </a:xfrm>
        </p:spPr>
        <p:txBody>
          <a:bodyPr>
            <a:noAutofit/>
          </a:bodyPr>
          <a:lstStyle>
            <a:lvl1pPr marL="0" indent="0" algn="l">
              <a:buNone/>
              <a:defRPr sz="2800">
                <a:solidFill>
                  <a:srgbClr val="FFC000"/>
                </a:solidFill>
                <a:latin typeface="Quicksand"/>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pPr>
              <a:defRPr/>
            </a:pPr>
            <a:r>
              <a:rPr lang="fr-FR"/>
              <a:t>Modifiez le style des sous-titres du masque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titleOnly" preserve="1" userDrawn="1">
  <p:cSld name="Solo titolo">
    <p:spTree>
      <p:nvGrpSpPr>
        <p:cNvPr id="1" name=""/>
        <p:cNvGrpSpPr/>
        <p:nvPr/>
      </p:nvGrpSpPr>
      <p:grpSpPr bwMode="auto">
        <a:xfrm>
          <a:off x="0" y="0"/>
          <a:ext cx="0" cy="0"/>
          <a:chOff x="0" y="0"/>
          <a:chExt cx="0" cy="0"/>
        </a:xfrm>
      </p:grpSpPr>
      <p:sp>
        <p:nvSpPr>
          <p:cNvPr id="2" name="Titolo 1"/>
          <p:cNvSpPr>
            <a:spLocks noGrp="1"/>
          </p:cNvSpPr>
          <p:nvPr>
            <p:ph type="title"/>
          </p:nvPr>
        </p:nvSpPr>
        <p:spPr bwMode="auto"/>
        <p:txBody>
          <a:bodyPr/>
          <a:lstStyle/>
          <a:p>
            <a:pPr>
              <a:defRPr/>
            </a:pPr>
            <a:r>
              <a:rPr lang="fr-FR"/>
              <a:t>Modifiez le style du titre</a:t>
            </a:r>
            <a:endParaRPr/>
          </a:p>
        </p:txBody>
      </p:sp>
      <p:sp>
        <p:nvSpPr>
          <p:cNvPr id="6" name="Segnaposto piè di pagina 5"/>
          <p:cNvSpPr>
            <a:spLocks noGrp="1"/>
          </p:cNvSpPr>
          <p:nvPr>
            <p:ph type="ftr" sz="quarter" idx="10"/>
          </p:nvPr>
        </p:nvSpPr>
        <p:spPr bwMode="auto"/>
        <p:txBody>
          <a:bodyPr/>
          <a:lstStyle/>
          <a:p>
            <a:pPr>
              <a:defRPr/>
            </a:pP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blank" preserve="1" userDrawn="1">
  <p:cSld name="Vuota">
    <p:spTree>
      <p:nvGrpSpPr>
        <p:cNvPr id="1" name=""/>
        <p:cNvGrpSpPr/>
        <p:nvPr/>
      </p:nvGrpSpPr>
      <p:grpSpPr bwMode="auto">
        <a:xfrm>
          <a:off x="0" y="0"/>
          <a:ext cx="0" cy="0"/>
          <a:chOff x="0" y="0"/>
          <a:chExt cx="0" cy="0"/>
        </a:xfrm>
      </p:grpSpPr>
      <p:sp>
        <p:nvSpPr>
          <p:cNvPr id="5" name="Segnaposto piè di pagina 4"/>
          <p:cNvSpPr>
            <a:spLocks noGrp="1"/>
          </p:cNvSpPr>
          <p:nvPr>
            <p:ph type="ftr" sz="quarter" idx="10"/>
          </p:nvPr>
        </p:nvSpPr>
        <p:spPr bwMode="auto"/>
        <p:txBody>
          <a:bodyPr/>
          <a:lstStyle/>
          <a:p>
            <a:pPr>
              <a:defRPr/>
            </a:pPr>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to con didascalia">
    <p:spTree>
      <p:nvGrpSpPr>
        <p:cNvPr id="1" name=""/>
        <p:cNvGrpSpPr/>
        <p:nvPr/>
      </p:nvGrpSpPr>
      <p:grpSpPr bwMode="auto">
        <a:xfrm>
          <a:off x="0" y="0"/>
          <a:ext cx="0" cy="0"/>
          <a:chOff x="0" y="0"/>
          <a:chExt cx="0" cy="0"/>
        </a:xfrm>
      </p:grpSpPr>
      <p:sp>
        <p:nvSpPr>
          <p:cNvPr id="2" name="Titolo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3" name="Segnaposto contenuto 2"/>
          <p:cNvSpPr>
            <a:spLocks noGrp="1"/>
          </p:cNvSpPr>
          <p:nvPr>
            <p:ph idx="1"/>
          </p:nvPr>
        </p:nvSpPr>
        <p:spPr bwMode="auto">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Segnaposto testo 3"/>
          <p:cNvSpPr>
            <a:spLocks noGrp="1"/>
          </p:cNvSpPr>
          <p:nvPr>
            <p:ph type="body" sz="half" idx="2"/>
          </p:nvPr>
        </p:nvSpPr>
        <p:spPr bwMode="auto">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defRPr/>
            </a:pPr>
            <a:r>
              <a:rPr lang="fr-FR"/>
              <a:t>Cliquez pour modifier les styles du texte du masque</a:t>
            </a:r>
            <a:endParaRPr/>
          </a:p>
        </p:txBody>
      </p:sp>
      <p:sp>
        <p:nvSpPr>
          <p:cNvPr id="8" name="Segnaposto piè di pagina 7"/>
          <p:cNvSpPr>
            <a:spLocks noGrp="1"/>
          </p:cNvSpPr>
          <p:nvPr>
            <p:ph type="ftr" sz="quarter" idx="10"/>
          </p:nvPr>
        </p:nvSpPr>
        <p:spPr bwMode="auto"/>
        <p:txBody>
          <a:bodyPr/>
          <a:lstStyle/>
          <a:p>
            <a:pPr>
              <a:defRPr/>
            </a:pPr>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picTx" preserve="1" userDrawn="1">
  <p:cSld name="Immagine con didascalia">
    <p:spTree>
      <p:nvGrpSpPr>
        <p:cNvPr id="1" name=""/>
        <p:cNvGrpSpPr/>
        <p:nvPr/>
      </p:nvGrpSpPr>
      <p:grpSpPr bwMode="auto">
        <a:xfrm>
          <a:off x="0" y="0"/>
          <a:ext cx="0" cy="0"/>
          <a:chOff x="0" y="0"/>
          <a:chExt cx="0" cy="0"/>
        </a:xfrm>
      </p:grpSpPr>
      <p:sp>
        <p:nvSpPr>
          <p:cNvPr id="2" name="Titolo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endParaRPr/>
          </a:p>
        </p:txBody>
      </p:sp>
      <p:sp>
        <p:nvSpPr>
          <p:cNvPr id="3" name="Segnaposto immagine 2"/>
          <p:cNvSpPr>
            <a:spLocks noGrp="1"/>
          </p:cNvSpPr>
          <p:nvPr>
            <p:ph type="pic" idx="1"/>
          </p:nvPr>
        </p:nvSpPr>
        <p:spPr bwMode="auto">
          <a:xfrm>
            <a:off x="5183188" y="987429"/>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a:defRPr/>
            </a:pPr>
            <a:r>
              <a:rPr lang="fr-FR"/>
              <a:t>Cliquez sur l'icône pour ajouter une image</a:t>
            </a:r>
            <a:endParaRPr/>
          </a:p>
        </p:txBody>
      </p:sp>
      <p:sp>
        <p:nvSpPr>
          <p:cNvPr id="4" name="Segnaposto testo 3"/>
          <p:cNvSpPr>
            <a:spLocks noGrp="1"/>
          </p:cNvSpPr>
          <p:nvPr>
            <p:ph type="body" sz="half" idx="2"/>
          </p:nvPr>
        </p:nvSpPr>
        <p:spPr bwMode="auto">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defRPr/>
            </a:pPr>
            <a:r>
              <a:rPr lang="fr-FR"/>
              <a:t>Cliquez pour modifier les styles du texte du masque</a:t>
            </a:r>
            <a:endParaRPr/>
          </a:p>
        </p:txBody>
      </p:sp>
      <p:sp>
        <p:nvSpPr>
          <p:cNvPr id="8" name="Segnaposto piè di pagina 7"/>
          <p:cNvSpPr>
            <a:spLocks noGrp="1"/>
          </p:cNvSpPr>
          <p:nvPr>
            <p:ph type="ftr" sz="quarter" idx="10"/>
          </p:nvPr>
        </p:nvSpPr>
        <p:spPr bwMode="auto"/>
        <p:txBody>
          <a:bodyPr/>
          <a:lstStyle/>
          <a:p>
            <a:pPr>
              <a:defRPr/>
            </a:pPr>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vertTx" preserve="1" userDrawn="1">
  <p:cSld name="Titolo e testo verticale">
    <p:spTree>
      <p:nvGrpSpPr>
        <p:cNvPr id="1" name=""/>
        <p:cNvGrpSpPr/>
        <p:nvPr/>
      </p:nvGrpSpPr>
      <p:grpSpPr bwMode="auto">
        <a:xfrm>
          <a:off x="0" y="0"/>
          <a:ext cx="0" cy="0"/>
          <a:chOff x="0" y="0"/>
          <a:chExt cx="0" cy="0"/>
        </a:xfrm>
      </p:grpSpPr>
      <p:sp>
        <p:nvSpPr>
          <p:cNvPr id="2" name="Titolo 1"/>
          <p:cNvSpPr>
            <a:spLocks noGrp="1"/>
          </p:cNvSpPr>
          <p:nvPr>
            <p:ph type="title"/>
          </p:nvPr>
        </p:nvSpPr>
        <p:spPr bwMode="auto"/>
        <p:txBody>
          <a:bodyPr/>
          <a:lstStyle/>
          <a:p>
            <a:pPr>
              <a:defRPr/>
            </a:pPr>
            <a:r>
              <a:rPr lang="fr-FR"/>
              <a:t>Modifiez le style du titre</a:t>
            </a:r>
            <a:endParaRPr/>
          </a:p>
        </p:txBody>
      </p:sp>
      <p:sp>
        <p:nvSpPr>
          <p:cNvPr id="3" name="Segnaposto testo verticale 2"/>
          <p:cNvSpPr>
            <a:spLocks noGrp="1"/>
          </p:cNvSpPr>
          <p:nvPr>
            <p:ph type="body" orient="vert" idx="1"/>
          </p:nvPr>
        </p:nvSpPr>
        <p:spPr bwMode="auto"/>
        <p:txBody>
          <a:bodyPr vert="eaVert"/>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Segnaposto piè di pagina 6"/>
          <p:cNvSpPr>
            <a:spLocks noGrp="1"/>
          </p:cNvSpPr>
          <p:nvPr>
            <p:ph type="ftr" sz="quarter" idx="10"/>
          </p:nvPr>
        </p:nvSpPr>
        <p:spPr bwMode="auto"/>
        <p:txBody>
          <a:bodyPr/>
          <a:lstStyle/>
          <a:p>
            <a:pPr>
              <a:defRPr/>
            </a:pPr>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1_Titolo e testo verticale">
    <p:spTree>
      <p:nvGrpSpPr>
        <p:cNvPr id="1" name=""/>
        <p:cNvGrpSpPr/>
        <p:nvPr/>
      </p:nvGrpSpPr>
      <p:grpSpPr bwMode="auto">
        <a:xfrm>
          <a:off x="0" y="0"/>
          <a:ext cx="0" cy="0"/>
          <a:chOff x="0" y="0"/>
          <a:chExt cx="0" cy="0"/>
        </a:xfrm>
      </p:grpSpPr>
      <p:sp>
        <p:nvSpPr>
          <p:cNvPr id="2" name="Titolo verticale 1"/>
          <p:cNvSpPr>
            <a:spLocks noGrp="1"/>
          </p:cNvSpPr>
          <p:nvPr>
            <p:ph type="title" orient="vert"/>
          </p:nvPr>
        </p:nvSpPr>
        <p:spPr bwMode="auto">
          <a:xfrm>
            <a:off x="8724902" y="365125"/>
            <a:ext cx="2628900" cy="5811838"/>
          </a:xfrm>
        </p:spPr>
        <p:txBody>
          <a:bodyPr vert="eaVert"/>
          <a:lstStyle/>
          <a:p>
            <a:pPr>
              <a:defRPr/>
            </a:pPr>
            <a:r>
              <a:rPr lang="fr-FR"/>
              <a:t>Modifiez le style du titre</a:t>
            </a:r>
            <a:endParaRPr/>
          </a:p>
        </p:txBody>
      </p:sp>
      <p:sp>
        <p:nvSpPr>
          <p:cNvPr id="3" name="Segnaposto testo verticale 2"/>
          <p:cNvSpPr>
            <a:spLocks noGrp="1"/>
          </p:cNvSpPr>
          <p:nvPr>
            <p:ph type="body" orient="vert" idx="1"/>
          </p:nvPr>
        </p:nvSpPr>
        <p:spPr bwMode="auto">
          <a:xfrm>
            <a:off x="838202" y="365125"/>
            <a:ext cx="7734300" cy="5811838"/>
          </a:xfrm>
        </p:spPr>
        <p:txBody>
          <a:bodyPr vert="eaVert"/>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Segnaposto piè di pagina 6"/>
          <p:cNvSpPr>
            <a:spLocks noGrp="1"/>
          </p:cNvSpPr>
          <p:nvPr>
            <p:ph type="ftr" sz="quarter" idx="10"/>
          </p:nvPr>
        </p:nvSpPr>
        <p:spPr bwMode="auto"/>
        <p:txBody>
          <a:bodyPr/>
          <a:lstStyle/>
          <a:p>
            <a:pPr>
              <a:defRPr/>
            </a:pP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itle" preserve="1" userDrawn="1">
  <p:cSld name="1_Diapositiva titolo">
    <p:bg>
      <p:bgPr>
        <a:blipFill>
          <a:blip r:embed="rId2">
            <a:lum/>
          </a:blip>
          <a:stretch/>
        </a:blipFill>
        <a:effectLst/>
      </p:bgPr>
    </p:bg>
    <p:spTree>
      <p:nvGrpSpPr>
        <p:cNvPr id="1" name=""/>
        <p:cNvGrpSpPr/>
        <p:nvPr/>
      </p:nvGrpSpPr>
      <p:grpSpPr bwMode="auto">
        <a:xfrm>
          <a:off x="0" y="0"/>
          <a:ext cx="0" cy="0"/>
          <a:chOff x="0" y="0"/>
          <a:chExt cx="0" cy="0"/>
        </a:xfrm>
      </p:grpSpPr>
      <p:sp>
        <p:nvSpPr>
          <p:cNvPr id="2" name="Titolo 1"/>
          <p:cNvSpPr>
            <a:spLocks noGrp="1"/>
          </p:cNvSpPr>
          <p:nvPr>
            <p:ph type="ctrTitle"/>
          </p:nvPr>
        </p:nvSpPr>
        <p:spPr bwMode="auto">
          <a:xfrm>
            <a:off x="251381" y="2451543"/>
            <a:ext cx="5536677" cy="2387600"/>
          </a:xfrm>
        </p:spPr>
        <p:txBody>
          <a:bodyPr anchor="b">
            <a:normAutofit/>
          </a:bodyPr>
          <a:lstStyle>
            <a:lvl1pPr algn="l">
              <a:defRPr sz="4400">
                <a:solidFill>
                  <a:schemeClr val="bg1"/>
                </a:solidFill>
              </a:defRPr>
            </a:lvl1pPr>
          </a:lstStyle>
          <a:p>
            <a:pPr>
              <a:defRPr/>
            </a:pPr>
            <a:r>
              <a:rPr lang="fr-FR"/>
              <a:t>Modifiez le style du titre</a:t>
            </a:r>
            <a:endParaRPr/>
          </a:p>
        </p:txBody>
      </p:sp>
      <p:sp>
        <p:nvSpPr>
          <p:cNvPr id="3" name="Sottotitolo 2"/>
          <p:cNvSpPr>
            <a:spLocks noGrp="1"/>
          </p:cNvSpPr>
          <p:nvPr>
            <p:ph type="subTitle" idx="1"/>
          </p:nvPr>
        </p:nvSpPr>
        <p:spPr bwMode="auto">
          <a:xfrm>
            <a:off x="251381" y="4960760"/>
            <a:ext cx="5338714" cy="1655762"/>
          </a:xfrm>
        </p:spPr>
        <p:txBody>
          <a:bodyPr>
            <a:noAutofit/>
          </a:bodyPr>
          <a:lstStyle>
            <a:lvl1pPr marL="0" indent="0" algn="l">
              <a:buNone/>
              <a:defRPr sz="2800">
                <a:solidFill>
                  <a:srgbClr val="FFC000"/>
                </a:solidFill>
                <a:latin typeface="Quicksand"/>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pPr>
              <a:defRPr/>
            </a:pPr>
            <a:r>
              <a:rPr lang="fr-FR"/>
              <a:t>Modifiez le style des sous-titres du masque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itle" preserve="1" userDrawn="1">
  <p:cSld name="2_Diapositiva titolo">
    <p:bg>
      <p:bgPr>
        <a:blipFill>
          <a:blip r:embed="rId2">
            <a:lum/>
          </a:blip>
          <a:stretch/>
        </a:blipFill>
        <a:effectLst/>
      </p:bgPr>
    </p:bg>
    <p:spTree>
      <p:nvGrpSpPr>
        <p:cNvPr id="1" name=""/>
        <p:cNvGrpSpPr/>
        <p:nvPr/>
      </p:nvGrpSpPr>
      <p:grpSpPr bwMode="auto">
        <a:xfrm>
          <a:off x="0" y="0"/>
          <a:ext cx="0" cy="0"/>
          <a:chOff x="0" y="0"/>
          <a:chExt cx="0" cy="0"/>
        </a:xfrm>
      </p:grpSpPr>
      <p:sp>
        <p:nvSpPr>
          <p:cNvPr id="2" name="Titolo 1"/>
          <p:cNvSpPr>
            <a:spLocks noGrp="1"/>
          </p:cNvSpPr>
          <p:nvPr>
            <p:ph type="ctrTitle"/>
          </p:nvPr>
        </p:nvSpPr>
        <p:spPr bwMode="auto">
          <a:xfrm>
            <a:off x="251381" y="2451543"/>
            <a:ext cx="5536677" cy="2387600"/>
          </a:xfrm>
        </p:spPr>
        <p:txBody>
          <a:bodyPr anchor="b">
            <a:normAutofit/>
          </a:bodyPr>
          <a:lstStyle>
            <a:lvl1pPr algn="l">
              <a:defRPr sz="4400">
                <a:solidFill>
                  <a:schemeClr val="bg1"/>
                </a:solidFill>
              </a:defRPr>
            </a:lvl1pPr>
          </a:lstStyle>
          <a:p>
            <a:pPr>
              <a:defRPr/>
            </a:pPr>
            <a:r>
              <a:rPr lang="fr-FR"/>
              <a:t>Modifiez le style du titre</a:t>
            </a:r>
            <a:endParaRPr/>
          </a:p>
        </p:txBody>
      </p:sp>
      <p:sp>
        <p:nvSpPr>
          <p:cNvPr id="3" name="Sottotitolo 2"/>
          <p:cNvSpPr>
            <a:spLocks noGrp="1"/>
          </p:cNvSpPr>
          <p:nvPr>
            <p:ph type="subTitle" idx="1"/>
          </p:nvPr>
        </p:nvSpPr>
        <p:spPr bwMode="auto">
          <a:xfrm>
            <a:off x="251381" y="4960760"/>
            <a:ext cx="5338714" cy="1655762"/>
          </a:xfrm>
        </p:spPr>
        <p:txBody>
          <a:bodyPr>
            <a:noAutofit/>
          </a:bodyPr>
          <a:lstStyle>
            <a:lvl1pPr marL="0" indent="0" algn="l">
              <a:buNone/>
              <a:defRPr sz="2800">
                <a:solidFill>
                  <a:srgbClr val="FFC000"/>
                </a:solidFill>
                <a:latin typeface="Quicksand"/>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pPr>
              <a:defRPr/>
            </a:pPr>
            <a:r>
              <a:rPr lang="fr-FR"/>
              <a:t>Modifiez le style des sous-titres du masque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itle" preserve="1" userDrawn="1">
  <p:cSld name="3_Diapositiva titolo">
    <p:bg>
      <p:bgPr>
        <a:blipFill>
          <a:blip r:embed="rId2">
            <a:lum/>
          </a:blip>
          <a:stretch/>
        </a:blipFill>
        <a:effectLst/>
      </p:bgPr>
    </p:bg>
    <p:spTree>
      <p:nvGrpSpPr>
        <p:cNvPr id="1" name=""/>
        <p:cNvGrpSpPr/>
        <p:nvPr/>
      </p:nvGrpSpPr>
      <p:grpSpPr bwMode="auto">
        <a:xfrm>
          <a:off x="0" y="0"/>
          <a:ext cx="0" cy="0"/>
          <a:chOff x="0" y="0"/>
          <a:chExt cx="0" cy="0"/>
        </a:xfrm>
      </p:grpSpPr>
      <p:sp>
        <p:nvSpPr>
          <p:cNvPr id="2" name="Titolo 1"/>
          <p:cNvSpPr>
            <a:spLocks noGrp="1"/>
          </p:cNvSpPr>
          <p:nvPr>
            <p:ph type="ctrTitle"/>
          </p:nvPr>
        </p:nvSpPr>
        <p:spPr bwMode="auto">
          <a:xfrm>
            <a:off x="251381" y="2451543"/>
            <a:ext cx="5536677" cy="2387600"/>
          </a:xfrm>
        </p:spPr>
        <p:txBody>
          <a:bodyPr anchor="b">
            <a:normAutofit/>
          </a:bodyPr>
          <a:lstStyle>
            <a:lvl1pPr algn="l">
              <a:defRPr sz="4400">
                <a:solidFill>
                  <a:schemeClr val="bg1"/>
                </a:solidFill>
              </a:defRPr>
            </a:lvl1pPr>
          </a:lstStyle>
          <a:p>
            <a:pPr>
              <a:defRPr/>
            </a:pPr>
            <a:r>
              <a:rPr lang="fr-FR"/>
              <a:t>Modifiez le style du titre</a:t>
            </a:r>
            <a:endParaRPr/>
          </a:p>
        </p:txBody>
      </p:sp>
      <p:sp>
        <p:nvSpPr>
          <p:cNvPr id="3" name="Sottotitolo 2"/>
          <p:cNvSpPr>
            <a:spLocks noGrp="1"/>
          </p:cNvSpPr>
          <p:nvPr>
            <p:ph type="subTitle" idx="1"/>
          </p:nvPr>
        </p:nvSpPr>
        <p:spPr bwMode="auto">
          <a:xfrm>
            <a:off x="251381" y="4960760"/>
            <a:ext cx="5338714" cy="1655762"/>
          </a:xfrm>
        </p:spPr>
        <p:txBody>
          <a:bodyPr>
            <a:noAutofit/>
          </a:bodyPr>
          <a:lstStyle>
            <a:lvl1pPr marL="0" indent="0" algn="l">
              <a:buNone/>
              <a:defRPr sz="2800">
                <a:solidFill>
                  <a:srgbClr val="FFC000"/>
                </a:solidFill>
                <a:latin typeface="Quicksand"/>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pPr>
              <a:defRPr/>
            </a:pPr>
            <a:r>
              <a:rPr lang="fr-FR"/>
              <a:t>Modifiez le style des sous-titres du masque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itle" preserve="1" userDrawn="1">
  <p:cSld name="4_Diapositiva titolo">
    <p:bg>
      <p:bgPr>
        <a:blipFill>
          <a:blip r:embed="rId2">
            <a:lum/>
          </a:blip>
          <a:stretch/>
        </a:blipFill>
        <a:effectLst/>
      </p:bgPr>
    </p:bg>
    <p:spTree>
      <p:nvGrpSpPr>
        <p:cNvPr id="1" name=""/>
        <p:cNvGrpSpPr/>
        <p:nvPr/>
      </p:nvGrpSpPr>
      <p:grpSpPr bwMode="auto">
        <a:xfrm>
          <a:off x="0" y="0"/>
          <a:ext cx="0" cy="0"/>
          <a:chOff x="0" y="0"/>
          <a:chExt cx="0" cy="0"/>
        </a:xfrm>
      </p:grpSpPr>
      <p:sp>
        <p:nvSpPr>
          <p:cNvPr id="2" name="Titolo 1"/>
          <p:cNvSpPr>
            <a:spLocks noGrp="1"/>
          </p:cNvSpPr>
          <p:nvPr>
            <p:ph type="ctrTitle"/>
          </p:nvPr>
        </p:nvSpPr>
        <p:spPr bwMode="auto">
          <a:xfrm>
            <a:off x="251381" y="2451543"/>
            <a:ext cx="5536677" cy="2387600"/>
          </a:xfrm>
        </p:spPr>
        <p:txBody>
          <a:bodyPr anchor="b">
            <a:normAutofit/>
          </a:bodyPr>
          <a:lstStyle>
            <a:lvl1pPr algn="l">
              <a:defRPr sz="4400">
                <a:solidFill>
                  <a:schemeClr val="bg1"/>
                </a:solidFill>
              </a:defRPr>
            </a:lvl1pPr>
          </a:lstStyle>
          <a:p>
            <a:pPr>
              <a:defRPr/>
            </a:pPr>
            <a:r>
              <a:rPr lang="fr-FR"/>
              <a:t>Modifiez le style du titre</a:t>
            </a:r>
            <a:endParaRPr/>
          </a:p>
        </p:txBody>
      </p:sp>
      <p:sp>
        <p:nvSpPr>
          <p:cNvPr id="3" name="Sottotitolo 2"/>
          <p:cNvSpPr>
            <a:spLocks noGrp="1"/>
          </p:cNvSpPr>
          <p:nvPr>
            <p:ph type="subTitle" idx="1"/>
          </p:nvPr>
        </p:nvSpPr>
        <p:spPr bwMode="auto">
          <a:xfrm>
            <a:off x="251381" y="4960760"/>
            <a:ext cx="5338714" cy="1655762"/>
          </a:xfrm>
        </p:spPr>
        <p:txBody>
          <a:bodyPr>
            <a:noAutofit/>
          </a:bodyPr>
          <a:lstStyle>
            <a:lvl1pPr marL="0" indent="0" algn="l">
              <a:buNone/>
              <a:defRPr sz="2800">
                <a:solidFill>
                  <a:srgbClr val="FFC000"/>
                </a:solidFill>
                <a:latin typeface="Quicksand"/>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pPr>
              <a:defRPr/>
            </a:pPr>
            <a:r>
              <a:rPr lang="fr-FR"/>
              <a:t>Modifiez le style des sous-titres du masque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obj" preserve="1" userDrawn="1">
  <p:cSld name="Titolo e contenuto">
    <p:spTree>
      <p:nvGrpSpPr>
        <p:cNvPr id="1" name=""/>
        <p:cNvGrpSpPr/>
        <p:nvPr/>
      </p:nvGrpSpPr>
      <p:grpSpPr bwMode="auto">
        <a:xfrm>
          <a:off x="0" y="0"/>
          <a:ext cx="0" cy="0"/>
          <a:chOff x="0" y="0"/>
          <a:chExt cx="0" cy="0"/>
        </a:xfrm>
      </p:grpSpPr>
      <p:sp>
        <p:nvSpPr>
          <p:cNvPr id="2" name="Titolo 1"/>
          <p:cNvSpPr>
            <a:spLocks noGrp="1"/>
          </p:cNvSpPr>
          <p:nvPr>
            <p:ph type="title"/>
          </p:nvPr>
        </p:nvSpPr>
        <p:spPr bwMode="auto"/>
        <p:txBody>
          <a:bodyPr/>
          <a:lstStyle/>
          <a:p>
            <a:pPr>
              <a:defRPr/>
            </a:pPr>
            <a:r>
              <a:rPr lang="fr-FR"/>
              <a:t>Modifiez le style du titre</a:t>
            </a:r>
            <a:endParaRPr/>
          </a:p>
        </p:txBody>
      </p:sp>
      <p:sp>
        <p:nvSpPr>
          <p:cNvPr id="3" name="Segnaposto contenuto 2"/>
          <p:cNvSpPr>
            <a:spLocks noGrp="1"/>
          </p:cNvSpPr>
          <p:nvPr>
            <p:ph idx="1"/>
          </p:nvPr>
        </p:nvSpPr>
        <p:spPr bwMode="auto"/>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Segnaposto piè di pagina 6"/>
          <p:cNvSpPr>
            <a:spLocks noGrp="1"/>
          </p:cNvSpPr>
          <p:nvPr>
            <p:ph type="ftr" sz="quarter" idx="10"/>
          </p:nvPr>
        </p:nvSpPr>
        <p:spPr bwMode="auto"/>
        <p:txBody>
          <a:bodyPr/>
          <a:lstStyle/>
          <a:p>
            <a:pPr>
              <a:defRPr/>
            </a:pP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secHead" preserve="1" userDrawn="1">
  <p:cSld name="Intestazione sezione">
    <p:bg>
      <p:bgPr>
        <a:blipFill>
          <a:blip r:embed="rId2">
            <a:lum/>
          </a:blip>
          <a:stretch/>
        </a:blipFill>
        <a:effectLst/>
      </p:bgPr>
    </p:bg>
    <p:spTree>
      <p:nvGrpSpPr>
        <p:cNvPr id="1" name=""/>
        <p:cNvGrpSpPr/>
        <p:nvPr/>
      </p:nvGrpSpPr>
      <p:grpSpPr bwMode="auto">
        <a:xfrm>
          <a:off x="0" y="0"/>
          <a:ext cx="0" cy="0"/>
          <a:chOff x="0" y="0"/>
          <a:chExt cx="0" cy="0"/>
        </a:xfrm>
      </p:grpSpPr>
      <p:sp>
        <p:nvSpPr>
          <p:cNvPr id="2" name="Titolo 1"/>
          <p:cNvSpPr>
            <a:spLocks noGrp="1"/>
          </p:cNvSpPr>
          <p:nvPr>
            <p:ph type="title"/>
          </p:nvPr>
        </p:nvSpPr>
        <p:spPr bwMode="auto">
          <a:xfrm>
            <a:off x="84841" y="2677217"/>
            <a:ext cx="6155703" cy="2158738"/>
          </a:xfrm>
        </p:spPr>
        <p:txBody>
          <a:bodyPr anchor="t" anchorCtr="0">
            <a:noAutofit/>
          </a:bodyPr>
          <a:lstStyle>
            <a:lvl1pPr>
              <a:defRPr sz="4800">
                <a:solidFill>
                  <a:schemeClr val="accent2">
                    <a:lumMod val="75000"/>
                  </a:schemeClr>
                </a:solidFill>
              </a:defRPr>
            </a:lvl1pPr>
          </a:lstStyle>
          <a:p>
            <a:pPr>
              <a:defRPr/>
            </a:pPr>
            <a:r>
              <a:rPr lang="fr-FR"/>
              <a:t>Modifiez le style du titre</a:t>
            </a:r>
            <a:endParaRPr/>
          </a:p>
        </p:txBody>
      </p:sp>
      <p:sp>
        <p:nvSpPr>
          <p:cNvPr id="3" name="Segnaposto testo 2"/>
          <p:cNvSpPr>
            <a:spLocks noGrp="1"/>
          </p:cNvSpPr>
          <p:nvPr>
            <p:ph type="body" idx="1"/>
          </p:nvPr>
        </p:nvSpPr>
        <p:spPr bwMode="auto">
          <a:xfrm>
            <a:off x="84841" y="4846607"/>
            <a:ext cx="6155703" cy="1443528"/>
          </a:xfrm>
        </p:spPr>
        <p:txBody>
          <a:bodyPr/>
          <a:lstStyle>
            <a:lvl1pPr marL="0" indent="0">
              <a:buNone/>
              <a:defRPr sz="2400">
                <a:solidFill>
                  <a:srgbClr val="92D050"/>
                </a:solidFill>
                <a:latin typeface="Quicksand SemiBold"/>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defRPr/>
            </a:pPr>
            <a:r>
              <a:rPr lang="fr-FR"/>
              <a:t>Cliquez pour modifier les styles du texte du masque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twoObj" preserve="1" userDrawn="1">
  <p:cSld name="Due contenuti">
    <p:spTree>
      <p:nvGrpSpPr>
        <p:cNvPr id="1" name=""/>
        <p:cNvGrpSpPr/>
        <p:nvPr/>
      </p:nvGrpSpPr>
      <p:grpSpPr bwMode="auto">
        <a:xfrm>
          <a:off x="0" y="0"/>
          <a:ext cx="0" cy="0"/>
          <a:chOff x="0" y="0"/>
          <a:chExt cx="0" cy="0"/>
        </a:xfrm>
      </p:grpSpPr>
      <p:sp>
        <p:nvSpPr>
          <p:cNvPr id="2" name="Titolo 1"/>
          <p:cNvSpPr>
            <a:spLocks noGrp="1"/>
          </p:cNvSpPr>
          <p:nvPr>
            <p:ph type="title"/>
          </p:nvPr>
        </p:nvSpPr>
        <p:spPr bwMode="auto"/>
        <p:txBody>
          <a:bodyPr/>
          <a:lstStyle/>
          <a:p>
            <a:pPr>
              <a:defRPr/>
            </a:pPr>
            <a:r>
              <a:rPr lang="fr-FR"/>
              <a:t>Modifiez le style du titre</a:t>
            </a:r>
            <a:endParaRPr/>
          </a:p>
        </p:txBody>
      </p:sp>
      <p:sp>
        <p:nvSpPr>
          <p:cNvPr id="3" name="Segnaposto contenuto 2"/>
          <p:cNvSpPr>
            <a:spLocks noGrp="1"/>
          </p:cNvSpPr>
          <p:nvPr>
            <p:ph sz="half" idx="1"/>
          </p:nvPr>
        </p:nvSpPr>
        <p:spPr bwMode="auto">
          <a:xfrm>
            <a:off x="838200" y="1825625"/>
            <a:ext cx="5181600" cy="4351338"/>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4" name="Segnaposto contenuto 3"/>
          <p:cNvSpPr>
            <a:spLocks noGrp="1"/>
          </p:cNvSpPr>
          <p:nvPr>
            <p:ph sz="half" idx="2"/>
          </p:nvPr>
        </p:nvSpPr>
        <p:spPr bwMode="auto">
          <a:xfrm>
            <a:off x="6172200" y="1825625"/>
            <a:ext cx="5181600" cy="4351338"/>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7" name="Segnaposto numero diapositiva 6"/>
          <p:cNvSpPr>
            <a:spLocks noGrp="1"/>
          </p:cNvSpPr>
          <p:nvPr>
            <p:ph type="sldNum" sz="quarter" idx="12"/>
          </p:nvPr>
        </p:nvSpPr>
        <p:spPr bwMode="auto">
          <a:xfrm>
            <a:off x="7569724" y="6356354"/>
            <a:ext cx="3784076" cy="365125"/>
          </a:xfrm>
          <a:prstGeom prst="rect">
            <a:avLst/>
          </a:prstGeom>
        </p:spPr>
        <p:txBody>
          <a:bodyPr/>
          <a:lstStyle/>
          <a:p>
            <a:pPr>
              <a:defRPr/>
            </a:pPr>
            <a:fld id="{0DDD3A30-C11F-4CB8-8056-B9D4FC313045}" type="slidenum">
              <a:rPr lang="fr-FR"/>
              <a:t>‹N°›</a:t>
            </a:fld>
            <a:endParaRPr lang="fr-FR"/>
          </a:p>
        </p:txBody>
      </p:sp>
      <p:sp>
        <p:nvSpPr>
          <p:cNvPr id="8" name="Segnaposto piè di pagina 7"/>
          <p:cNvSpPr>
            <a:spLocks noGrp="1"/>
          </p:cNvSpPr>
          <p:nvPr>
            <p:ph type="ftr" sz="quarter" idx="13"/>
          </p:nvPr>
        </p:nvSpPr>
        <p:spPr bwMode="auto"/>
        <p:txBody>
          <a:bodyPr/>
          <a:lstStyle/>
          <a:p>
            <a:pPr>
              <a:defRPr/>
            </a:pP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nfronto">
    <p:spTree>
      <p:nvGrpSpPr>
        <p:cNvPr id="1" name=""/>
        <p:cNvGrpSpPr/>
        <p:nvPr/>
      </p:nvGrpSpPr>
      <p:grpSpPr bwMode="auto">
        <a:xfrm>
          <a:off x="0" y="0"/>
          <a:ext cx="0" cy="0"/>
          <a:chOff x="0" y="0"/>
          <a:chExt cx="0" cy="0"/>
        </a:xfrm>
      </p:grpSpPr>
      <p:sp>
        <p:nvSpPr>
          <p:cNvPr id="2" name="Titolo 1"/>
          <p:cNvSpPr>
            <a:spLocks noGrp="1"/>
          </p:cNvSpPr>
          <p:nvPr>
            <p:ph type="title"/>
          </p:nvPr>
        </p:nvSpPr>
        <p:spPr bwMode="auto">
          <a:xfrm>
            <a:off x="839788" y="365129"/>
            <a:ext cx="10515600" cy="1325563"/>
          </a:xfrm>
        </p:spPr>
        <p:txBody>
          <a:bodyPr/>
          <a:lstStyle/>
          <a:p>
            <a:pPr>
              <a:defRPr/>
            </a:pPr>
            <a:r>
              <a:rPr lang="fr-FR"/>
              <a:t>Modifiez le style du titre</a:t>
            </a:r>
            <a:endParaRPr/>
          </a:p>
        </p:txBody>
      </p:sp>
      <p:sp>
        <p:nvSpPr>
          <p:cNvPr id="3" name="Segnaposto testo 2"/>
          <p:cNvSpPr>
            <a:spLocks noGrp="1"/>
          </p:cNvSpPr>
          <p:nvPr>
            <p:ph type="body" idx="1"/>
          </p:nvPr>
        </p:nvSpPr>
        <p:spPr bwMode="auto">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defRPr/>
            </a:pPr>
            <a:r>
              <a:rPr lang="fr-FR"/>
              <a:t>Cliquez pour modifier les styles du texte du masque</a:t>
            </a:r>
            <a:endParaRPr/>
          </a:p>
        </p:txBody>
      </p:sp>
      <p:sp>
        <p:nvSpPr>
          <p:cNvPr id="4" name="Segnaposto contenuto 3"/>
          <p:cNvSpPr>
            <a:spLocks noGrp="1"/>
          </p:cNvSpPr>
          <p:nvPr>
            <p:ph sz="half" idx="2"/>
          </p:nvPr>
        </p:nvSpPr>
        <p:spPr bwMode="auto">
          <a:xfrm>
            <a:off x="839789" y="2505074"/>
            <a:ext cx="5157787" cy="3684588"/>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5" name="Segnaposto testo 4"/>
          <p:cNvSpPr>
            <a:spLocks noGrp="1"/>
          </p:cNvSpPr>
          <p:nvPr>
            <p:ph type="body" sz="quarter" idx="3"/>
          </p:nvPr>
        </p:nvSpPr>
        <p:spPr bwMode="auto">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defRPr/>
            </a:pPr>
            <a:r>
              <a:rPr lang="fr-FR"/>
              <a:t>Cliquez pour modifier les styles du texte du masque</a:t>
            </a:r>
            <a:endParaRPr/>
          </a:p>
        </p:txBody>
      </p:sp>
      <p:sp>
        <p:nvSpPr>
          <p:cNvPr id="6" name="Segnaposto contenuto 5"/>
          <p:cNvSpPr>
            <a:spLocks noGrp="1"/>
          </p:cNvSpPr>
          <p:nvPr>
            <p:ph sz="quarter" idx="4"/>
          </p:nvPr>
        </p:nvSpPr>
        <p:spPr bwMode="auto">
          <a:xfrm>
            <a:off x="6172202" y="2505074"/>
            <a:ext cx="5183188" cy="3684588"/>
          </a:xfr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10" name="Segnaposto piè di pagina 9"/>
          <p:cNvSpPr>
            <a:spLocks noGrp="1"/>
          </p:cNvSpPr>
          <p:nvPr>
            <p:ph type="ftr" sz="quarter" idx="10"/>
          </p:nvPr>
        </p:nvSpPr>
        <p:spPr bwMode="auto"/>
        <p:txBody>
          <a:bodyPr/>
          <a:lstStyle/>
          <a:p>
            <a:pPr>
              <a:defRPr/>
            </a:pP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7">
            <a:lum/>
          </a:blip>
          <a:stretch/>
        </a:blipFill>
        <a:effectLst/>
      </p:bgPr>
    </p:bg>
    <p:spTree>
      <p:nvGrpSpPr>
        <p:cNvPr id="1" name=""/>
        <p:cNvGrpSpPr/>
        <p:nvPr/>
      </p:nvGrpSpPr>
      <p:grpSpPr bwMode="auto">
        <a:xfrm>
          <a:off x="0" y="0"/>
          <a:ext cx="0" cy="0"/>
          <a:chOff x="0" y="0"/>
          <a:chExt cx="0" cy="0"/>
        </a:xfrm>
      </p:grpSpPr>
      <p:sp>
        <p:nvSpPr>
          <p:cNvPr id="2" name="Segnaposto titolo 1"/>
          <p:cNvSpPr>
            <a:spLocks noGrp="1"/>
          </p:cNvSpPr>
          <p:nvPr>
            <p:ph type="title"/>
          </p:nvPr>
        </p:nvSpPr>
        <p:spPr bwMode="auto">
          <a:xfrm>
            <a:off x="838200" y="365129"/>
            <a:ext cx="10515600" cy="1325563"/>
          </a:xfrm>
          <a:prstGeom prst="rect">
            <a:avLst/>
          </a:prstGeom>
        </p:spPr>
        <p:txBody>
          <a:bodyPr vert="horz" lIns="91440" tIns="45720" rIns="91440" bIns="45720" rtlCol="0" anchor="ctr">
            <a:normAutofit/>
          </a:bodyPr>
          <a:lstStyle/>
          <a:p>
            <a:pPr>
              <a:defRPr/>
            </a:pPr>
            <a:r>
              <a:rPr lang="it-IT"/>
              <a:t>Fare clic per modificare lo stile del titolo dello schema</a:t>
            </a:r>
            <a:endParaRPr/>
          </a:p>
        </p:txBody>
      </p:sp>
      <p:sp>
        <p:nvSpPr>
          <p:cNvPr id="3" name="Segnaposto testo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it-IT"/>
              <a:t>Modifica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a:p>
        </p:txBody>
      </p:sp>
      <p:sp>
        <p:nvSpPr>
          <p:cNvPr id="5" name="Segnaposto piè di pagina 4"/>
          <p:cNvSpPr>
            <a:spLocks noGrp="1"/>
          </p:cNvSpPr>
          <p:nvPr>
            <p:ph type="ftr" sz="quarter" idx="3"/>
          </p:nvPr>
        </p:nvSpPr>
        <p:spPr bwMode="auto">
          <a:xfrm>
            <a:off x="1578203" y="6413084"/>
            <a:ext cx="5369351" cy="365125"/>
          </a:xfrm>
          <a:prstGeom prst="rect">
            <a:avLst/>
          </a:prstGeom>
        </p:spPr>
        <p:txBody>
          <a:bodyPr vert="horz" lIns="91440" tIns="45720" rIns="91440" bIns="45720" rtlCol="0" anchor="ctr"/>
          <a:lstStyle>
            <a:lvl1pPr algn="ctr">
              <a:defRPr sz="1200">
                <a:solidFill>
                  <a:srgbClr val="92D050"/>
                </a:solidFill>
                <a:latin typeface="Quicksand SemiBold"/>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354">
        <a:lnSpc>
          <a:spcPct val="90000"/>
        </a:lnSpc>
        <a:spcBef>
          <a:spcPts val="0"/>
        </a:spcBef>
        <a:buNone/>
        <a:defRPr sz="4400">
          <a:solidFill>
            <a:schemeClr val="tx1"/>
          </a:solidFill>
          <a:latin typeface="Quicksand SemiBold"/>
          <a:ea typeface="+mj-ea"/>
          <a:cs typeface="+mj-cs"/>
        </a:defRPr>
      </a:lvl1pPr>
    </p:titleStyle>
    <p:bodyStyle>
      <a:lvl1pPr marL="228589" indent="-228589" algn="l" defTabSz="914354">
        <a:lnSpc>
          <a:spcPct val="90000"/>
        </a:lnSpc>
        <a:spcBef>
          <a:spcPts val="1000"/>
        </a:spcBef>
        <a:buFont typeface="Arial"/>
        <a:buChar char="•"/>
        <a:defRPr sz="2800">
          <a:solidFill>
            <a:schemeClr val="tx1"/>
          </a:solidFill>
          <a:latin typeface="Quicksand"/>
          <a:ea typeface="+mn-ea"/>
          <a:cs typeface="+mn-cs"/>
        </a:defRPr>
      </a:lvl1pPr>
      <a:lvl2pPr marL="685766" indent="-228589" algn="l" defTabSz="914354">
        <a:lnSpc>
          <a:spcPct val="90000"/>
        </a:lnSpc>
        <a:spcBef>
          <a:spcPts val="500"/>
        </a:spcBef>
        <a:buFont typeface="Arial"/>
        <a:buChar char="•"/>
        <a:defRPr sz="2400">
          <a:solidFill>
            <a:schemeClr val="tx1"/>
          </a:solidFill>
          <a:latin typeface="Quicksand"/>
          <a:ea typeface="+mn-ea"/>
          <a:cs typeface="+mn-cs"/>
        </a:defRPr>
      </a:lvl2pPr>
      <a:lvl3pPr marL="1142942" indent="-228589" algn="l" defTabSz="914354">
        <a:lnSpc>
          <a:spcPct val="90000"/>
        </a:lnSpc>
        <a:spcBef>
          <a:spcPts val="500"/>
        </a:spcBef>
        <a:buFont typeface="Arial"/>
        <a:buChar char="•"/>
        <a:defRPr sz="2000">
          <a:solidFill>
            <a:schemeClr val="tx1"/>
          </a:solidFill>
          <a:latin typeface="Quicksand"/>
          <a:ea typeface="+mn-ea"/>
          <a:cs typeface="+mn-cs"/>
        </a:defRPr>
      </a:lvl3pPr>
      <a:lvl4pPr marL="1600120" indent="-228589" algn="l" defTabSz="914354">
        <a:lnSpc>
          <a:spcPct val="90000"/>
        </a:lnSpc>
        <a:spcBef>
          <a:spcPts val="500"/>
        </a:spcBef>
        <a:buFont typeface="Arial"/>
        <a:buChar char="•"/>
        <a:defRPr sz="1800">
          <a:solidFill>
            <a:schemeClr val="tx1"/>
          </a:solidFill>
          <a:latin typeface="Quicksand"/>
          <a:ea typeface="+mn-ea"/>
          <a:cs typeface="+mn-cs"/>
        </a:defRPr>
      </a:lvl4pPr>
      <a:lvl5pPr marL="2057298" indent="-228589" algn="l" defTabSz="914354">
        <a:lnSpc>
          <a:spcPct val="90000"/>
        </a:lnSpc>
        <a:spcBef>
          <a:spcPts val="500"/>
        </a:spcBef>
        <a:buFont typeface="Arial"/>
        <a:buChar char="•"/>
        <a:defRPr sz="1800">
          <a:solidFill>
            <a:schemeClr val="tx1"/>
          </a:solidFill>
          <a:latin typeface="Quicksand"/>
          <a:ea typeface="+mn-ea"/>
          <a:cs typeface="+mn-cs"/>
        </a:defRPr>
      </a:lvl5pPr>
      <a:lvl6pPr marL="2514474" indent="-228589" algn="l" defTabSz="914354">
        <a:lnSpc>
          <a:spcPct val="90000"/>
        </a:lnSpc>
        <a:spcBef>
          <a:spcPts val="500"/>
        </a:spcBef>
        <a:buFont typeface="Arial"/>
        <a:buChar char="•"/>
        <a:defRPr sz="1800">
          <a:solidFill>
            <a:schemeClr val="tx1"/>
          </a:solidFill>
          <a:latin typeface="+mn-lt"/>
          <a:ea typeface="+mn-ea"/>
          <a:cs typeface="+mn-cs"/>
        </a:defRPr>
      </a:lvl6pPr>
      <a:lvl7pPr marL="2971651" indent="-228589" algn="l" defTabSz="914354">
        <a:lnSpc>
          <a:spcPct val="90000"/>
        </a:lnSpc>
        <a:spcBef>
          <a:spcPts val="500"/>
        </a:spcBef>
        <a:buFont typeface="Arial"/>
        <a:buChar char="•"/>
        <a:defRPr sz="1800">
          <a:solidFill>
            <a:schemeClr val="tx1"/>
          </a:solidFill>
          <a:latin typeface="+mn-lt"/>
          <a:ea typeface="+mn-ea"/>
          <a:cs typeface="+mn-cs"/>
        </a:defRPr>
      </a:lvl7pPr>
      <a:lvl8pPr marL="3428829" indent="-228589" algn="l" defTabSz="914354">
        <a:lnSpc>
          <a:spcPct val="90000"/>
        </a:lnSpc>
        <a:spcBef>
          <a:spcPts val="500"/>
        </a:spcBef>
        <a:buFont typeface="Arial"/>
        <a:buChar char="•"/>
        <a:defRPr sz="1800">
          <a:solidFill>
            <a:schemeClr val="tx1"/>
          </a:solidFill>
          <a:latin typeface="+mn-lt"/>
          <a:ea typeface="+mn-ea"/>
          <a:cs typeface="+mn-cs"/>
        </a:defRPr>
      </a:lvl8pPr>
      <a:lvl9pPr marL="3886006" indent="-228589" algn="l" defTabSz="914354">
        <a:lnSpc>
          <a:spcPct val="90000"/>
        </a:lnSpc>
        <a:spcBef>
          <a:spcPts val="500"/>
        </a:spcBef>
        <a:buFont typeface="Arial"/>
        <a:buChar char="•"/>
        <a:defRPr sz="1800">
          <a:solidFill>
            <a:schemeClr val="tx1"/>
          </a:solidFill>
          <a:latin typeface="+mn-lt"/>
          <a:ea typeface="+mn-ea"/>
          <a:cs typeface="+mn-cs"/>
        </a:defRPr>
      </a:lvl9pPr>
    </p:bodyStyle>
    <p:otherStyle>
      <a:defPPr>
        <a:defRPr lang="it-IT"/>
      </a:defPPr>
      <a:lvl1pPr marL="0" algn="l" defTabSz="914354">
        <a:defRPr sz="1800">
          <a:solidFill>
            <a:schemeClr val="tx1"/>
          </a:solidFill>
          <a:latin typeface="+mn-lt"/>
          <a:ea typeface="+mn-ea"/>
          <a:cs typeface="+mn-cs"/>
        </a:defRPr>
      </a:lvl1pPr>
      <a:lvl2pPr marL="457178" algn="l" defTabSz="914354">
        <a:defRPr sz="1800">
          <a:solidFill>
            <a:schemeClr val="tx1"/>
          </a:solidFill>
          <a:latin typeface="+mn-lt"/>
          <a:ea typeface="+mn-ea"/>
          <a:cs typeface="+mn-cs"/>
        </a:defRPr>
      </a:lvl2pPr>
      <a:lvl3pPr marL="914354" algn="l" defTabSz="914354">
        <a:defRPr sz="1800">
          <a:solidFill>
            <a:schemeClr val="tx1"/>
          </a:solidFill>
          <a:latin typeface="+mn-lt"/>
          <a:ea typeface="+mn-ea"/>
          <a:cs typeface="+mn-cs"/>
        </a:defRPr>
      </a:lvl3pPr>
      <a:lvl4pPr marL="1371532" algn="l" defTabSz="914354">
        <a:defRPr sz="1800">
          <a:solidFill>
            <a:schemeClr val="tx1"/>
          </a:solidFill>
          <a:latin typeface="+mn-lt"/>
          <a:ea typeface="+mn-ea"/>
          <a:cs typeface="+mn-cs"/>
        </a:defRPr>
      </a:lvl4pPr>
      <a:lvl5pPr marL="1828709" algn="l" defTabSz="914354">
        <a:defRPr sz="1800">
          <a:solidFill>
            <a:schemeClr val="tx1"/>
          </a:solidFill>
          <a:latin typeface="+mn-lt"/>
          <a:ea typeface="+mn-ea"/>
          <a:cs typeface="+mn-cs"/>
        </a:defRPr>
      </a:lvl5pPr>
      <a:lvl6pPr marL="2285886" algn="l" defTabSz="914354">
        <a:defRPr sz="1800">
          <a:solidFill>
            <a:schemeClr val="tx1"/>
          </a:solidFill>
          <a:latin typeface="+mn-lt"/>
          <a:ea typeface="+mn-ea"/>
          <a:cs typeface="+mn-cs"/>
        </a:defRPr>
      </a:lvl6pPr>
      <a:lvl7pPr marL="2743062" algn="l" defTabSz="914354">
        <a:defRPr sz="1800">
          <a:solidFill>
            <a:schemeClr val="tx1"/>
          </a:solidFill>
          <a:latin typeface="+mn-lt"/>
          <a:ea typeface="+mn-ea"/>
          <a:cs typeface="+mn-cs"/>
        </a:defRPr>
      </a:lvl7pPr>
      <a:lvl8pPr marL="3200240" algn="l" defTabSz="914354">
        <a:defRPr sz="1800">
          <a:solidFill>
            <a:schemeClr val="tx1"/>
          </a:solidFill>
          <a:latin typeface="+mn-lt"/>
          <a:ea typeface="+mn-ea"/>
          <a:cs typeface="+mn-cs"/>
        </a:defRPr>
      </a:lvl8pPr>
      <a:lvl9pPr marL="3657418" algn="l" defTabSz="914354">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doi.org/10.5281/zenodo.830554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open-science.it/documents/20123/0/Lazzeri_ICDI.pdf/0b5db97e-7a0d-57ec-b08c-9b0d4e593f58?t=168622872015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hyperlink" Target="https://zenodo.org/records/7113503"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s://unsplash.com/s/photos/skills?utm_source=unsplash&amp;utm_medium=referral&amp;utm_content=creditCopyText" TargetMode="External"/><Relationship Id="rId4" Type="http://schemas.openxmlformats.org/officeDocument/2006/relationships/hyperlink" Target="https://unsplash.com/@cookiethepom?utm_source=unsplash&amp;utm_medium=referral&amp;utm_content=creditCopyTex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doi.org/10.5281/zenodo.8101903"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251381" y="2185543"/>
            <a:ext cx="5536677" cy="2387600"/>
          </a:xfrm>
        </p:spPr>
        <p:txBody>
          <a:bodyPr>
            <a:normAutofit fontScale="90000"/>
          </a:bodyPr>
          <a:lstStyle/>
          <a:p>
            <a:pPr>
              <a:defRPr/>
            </a:pPr>
            <a:r>
              <a:rPr lang="fr-FR" dirty="0"/>
              <a:t>Skills4EOSC ou comment </a:t>
            </a:r>
            <a:r>
              <a:rPr lang="fr-FR" i="1" dirty="0"/>
              <a:t>mettre en pratique la science ouverte</a:t>
            </a:r>
            <a:endParaRPr i="1" dirty="0"/>
          </a:p>
        </p:txBody>
      </p:sp>
      <p:sp>
        <p:nvSpPr>
          <p:cNvPr id="3" name="Sous-titre 2"/>
          <p:cNvSpPr>
            <a:spLocks noGrp="1"/>
          </p:cNvSpPr>
          <p:nvPr>
            <p:ph type="subTitle" idx="1"/>
          </p:nvPr>
        </p:nvSpPr>
        <p:spPr bwMode="auto">
          <a:xfrm>
            <a:off x="251381" y="4728010"/>
            <a:ext cx="5338714" cy="1655762"/>
          </a:xfrm>
        </p:spPr>
        <p:txBody>
          <a:bodyPr/>
          <a:lstStyle/>
          <a:p>
            <a:pPr>
              <a:defRPr/>
            </a:pPr>
            <a:r>
              <a:rPr lang="fr-FR" dirty="0" smtClean="0"/>
              <a:t>Séminaire des modules d’accompagnement, 14-15 décembre 2023, Reims</a:t>
            </a:r>
            <a:endParaRPr lang="fr-FR" dirty="0"/>
          </a:p>
          <a:p>
            <a:pPr>
              <a:defRPr/>
            </a:pPr>
            <a:r>
              <a:rPr lang="fr-FR" sz="1600" dirty="0" smtClean="0"/>
              <a:t>Joanna </a:t>
            </a:r>
            <a:r>
              <a:rPr lang="fr-FR" sz="1600" dirty="0"/>
              <a:t>Janik (</a:t>
            </a:r>
            <a:r>
              <a:rPr lang="fr-FR" sz="1600" dirty="0" err="1"/>
              <a:t>Gricard</a:t>
            </a:r>
            <a:r>
              <a:rPr lang="fr-FR" sz="1600" dirty="0"/>
              <a:t>/DDOR CNRS</a:t>
            </a:r>
            <a:r>
              <a:rPr lang="fr-FR" sz="1600" dirty="0" smtClean="0"/>
              <a:t>) avec le concours de la French Team</a:t>
            </a:r>
            <a:endParaRPr lang="fr-FR"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normAutofit/>
          </a:bodyPr>
          <a:lstStyle/>
          <a:p>
            <a:pPr>
              <a:defRPr/>
            </a:pPr>
            <a:r>
              <a:rPr lang="fr-FR" sz="3600" dirty="0">
                <a:solidFill>
                  <a:schemeClr val="tx2">
                    <a:lumMod val="75000"/>
                  </a:schemeClr>
                </a:solidFill>
              </a:rPr>
              <a:t>Harmoniser les formations (WP2) </a:t>
            </a:r>
            <a:r>
              <a:rPr lang="fr-FR" sz="2800" dirty="0">
                <a:solidFill>
                  <a:schemeClr val="tx2">
                    <a:lumMod val="75000"/>
                  </a:schemeClr>
                </a:solidFill>
              </a:rPr>
              <a:t>- 1</a:t>
            </a:r>
            <a:endParaRPr sz="3600" dirty="0">
              <a:solidFill>
                <a:schemeClr val="tx2">
                  <a:lumMod val="75000"/>
                </a:schemeClr>
              </a:solidFill>
            </a:endParaRPr>
          </a:p>
        </p:txBody>
      </p:sp>
      <p:sp>
        <p:nvSpPr>
          <p:cNvPr id="3" name="Espace réservé du contenu 2"/>
          <p:cNvSpPr>
            <a:spLocks noGrp="1"/>
          </p:cNvSpPr>
          <p:nvPr>
            <p:ph idx="1"/>
          </p:nvPr>
        </p:nvSpPr>
        <p:spPr bwMode="auto"/>
        <p:txBody>
          <a:bodyPr>
            <a:normAutofit/>
          </a:bodyPr>
          <a:lstStyle/>
          <a:p>
            <a:pPr>
              <a:defRPr/>
            </a:pPr>
            <a:r>
              <a:rPr lang="fr-FR"/>
              <a:t>Respecter une </a:t>
            </a:r>
            <a:r>
              <a:rPr lang="fr-FR" b="1">
                <a:solidFill>
                  <a:schemeClr val="accent4">
                    <a:lumMod val="75000"/>
                  </a:schemeClr>
                </a:solidFill>
              </a:rPr>
              <a:t>méthodologie FAIR-by-Design </a:t>
            </a:r>
            <a:r>
              <a:rPr lang="fr-FR"/>
              <a:t>(T2.3) dans la création des formations</a:t>
            </a:r>
            <a:endParaRPr/>
          </a:p>
          <a:p>
            <a:pPr>
              <a:defRPr/>
            </a:pPr>
            <a:endParaRPr lang="fr-FR"/>
          </a:p>
          <a:p>
            <a:pPr>
              <a:defRPr/>
            </a:pPr>
            <a:endParaRPr lang="fr-FR"/>
          </a:p>
          <a:p>
            <a:pPr>
              <a:defRPr/>
            </a:pPr>
            <a:endParaRPr lang="fr-FR"/>
          </a:p>
          <a:p>
            <a:pPr marL="0" indent="0">
              <a:buNone/>
              <a:defRPr/>
            </a:pPr>
            <a:endParaRPr lang="fr-FR"/>
          </a:p>
          <a:p>
            <a:pPr marL="0" indent="0">
              <a:buNone/>
              <a:defRPr/>
            </a:pPr>
            <a:endParaRPr lang="fr-FR" sz="900"/>
          </a:p>
          <a:p>
            <a:pPr lvl="1">
              <a:defRPr/>
            </a:pPr>
            <a:r>
              <a:rPr lang="fr-FR" b="1">
                <a:solidFill>
                  <a:schemeClr val="accent1">
                    <a:lumMod val="75000"/>
                  </a:schemeClr>
                </a:solidFill>
              </a:rPr>
              <a:t>Publication</a:t>
            </a:r>
            <a:r>
              <a:rPr lang="fr-FR"/>
              <a:t> de la méthodologie en août 2023 </a:t>
            </a:r>
            <a:r>
              <a:rPr lang="fr-FR" b="1" i="0">
                <a:solidFill>
                  <a:srgbClr val="00B050"/>
                </a:solidFill>
                <a:latin typeface="Google Sans"/>
              </a:rPr>
              <a:t>✓</a:t>
            </a:r>
            <a:r>
              <a:rPr lang="fr-FR" i="0">
                <a:solidFill>
                  <a:schemeClr val="tx1">
                    <a:lumMod val="95000"/>
                    <a:lumOff val="5000"/>
                  </a:schemeClr>
                </a:solidFill>
              </a:rPr>
              <a:t>,</a:t>
            </a:r>
            <a:endParaRPr/>
          </a:p>
          <a:p>
            <a:pPr lvl="1">
              <a:defRPr/>
            </a:pPr>
            <a:r>
              <a:rPr lang="fr-FR" b="1" i="0">
                <a:solidFill>
                  <a:schemeClr val="accent1">
                    <a:lumMod val="75000"/>
                  </a:schemeClr>
                </a:solidFill>
              </a:rPr>
              <a:t>Formation donnée</a:t>
            </a:r>
            <a:r>
              <a:rPr lang="fr-FR" i="0">
                <a:solidFill>
                  <a:schemeClr val="tx1">
                    <a:lumMod val="95000"/>
                    <a:lumOff val="5000"/>
                  </a:schemeClr>
                </a:solidFill>
              </a:rPr>
              <a:t> en octobre 2023 aux partenaires Skills4EOSC </a:t>
            </a:r>
            <a:r>
              <a:rPr lang="fr-FR" b="1" i="0">
                <a:solidFill>
                  <a:srgbClr val="00B050"/>
                </a:solidFill>
                <a:latin typeface="Google Sans"/>
              </a:rPr>
              <a:t>✓</a:t>
            </a:r>
            <a:endParaRPr lang="fr-FR"/>
          </a:p>
          <a:p>
            <a:pPr>
              <a:defRPr/>
            </a:pPr>
            <a:endParaRPr lang="fr-FR"/>
          </a:p>
          <a:p>
            <a:pPr>
              <a:defRPr/>
            </a:pPr>
            <a:endParaRPr lang="fr-FR"/>
          </a:p>
          <a:p>
            <a:pPr>
              <a:defRPr/>
            </a:pPr>
            <a:endParaRPr lang="fr-FR"/>
          </a:p>
          <a:p>
            <a:pPr>
              <a:defRPr/>
            </a:pPr>
            <a:endParaRPr lang="fr-FR"/>
          </a:p>
          <a:p>
            <a:pPr>
              <a:defRPr/>
            </a:pPr>
            <a:endParaRPr lang="fr-FR"/>
          </a:p>
          <a:p>
            <a:pPr marL="0" indent="0">
              <a:buNone/>
              <a:defRPr/>
            </a:pPr>
            <a:endParaRPr lang="fr-FR"/>
          </a:p>
        </p:txBody>
      </p:sp>
      <p:pic>
        <p:nvPicPr>
          <p:cNvPr id="4" name="Espace réservé du contenu 6"/>
          <p:cNvPicPr>
            <a:picLocks noChangeAspect="1"/>
          </p:cNvPicPr>
          <p:nvPr/>
        </p:nvPicPr>
        <p:blipFill>
          <a:blip r:embed="rId3"/>
          <a:srcRect l="17045" t="36771" r="54735" b="34318"/>
          <a:stretch/>
        </p:blipFill>
        <p:spPr bwMode="auto">
          <a:xfrm>
            <a:off x="2999448" y="2628026"/>
            <a:ext cx="6193103" cy="2327609"/>
          </a:xfrm>
          <a:prstGeom prst="rect">
            <a:avLst/>
          </a:prstGeom>
        </p:spPr>
      </p:pic>
      <p:sp>
        <p:nvSpPr>
          <p:cNvPr id="7" name="Rectangle 1"/>
          <p:cNvSpPr txBox="1">
            <a:spLocks noChangeArrowheads="1"/>
          </p:cNvSpPr>
          <p:nvPr/>
        </p:nvSpPr>
        <p:spPr bwMode="auto">
          <a:xfrm>
            <a:off x="1174619" y="5899964"/>
            <a:ext cx="9842759" cy="276999"/>
          </a:xfrm>
          <a:prstGeom prst="rect">
            <a:avLst/>
          </a:prstGeom>
          <a:noFill/>
          <a:ln>
            <a:noFill/>
          </a:ln>
          <a:effectLst/>
        </p:spPr>
        <p:txBody>
          <a:bodyPr vert="horz" wrap="none" lIns="91440" tIns="0" rIns="91440" bIns="0" numCol="1" rtlCol="0" anchor="ctr" anchorCtr="0" compatLnSpc="1">
            <a:prstTxWarp prst="textNoShape">
              <a:avLst/>
            </a:prstTxWarp>
            <a:spAutoFit/>
          </a:bodyPr>
          <a:lstStyle>
            <a:lvl1pPr marL="228589" indent="-228589" algn="l" defTabSz="914354">
              <a:lnSpc>
                <a:spcPct val="90000"/>
              </a:lnSpc>
              <a:spcBef>
                <a:spcPts val="1000"/>
              </a:spcBef>
              <a:buFont typeface="Arial"/>
              <a:buChar char="•"/>
              <a:defRPr sz="2800">
                <a:solidFill>
                  <a:schemeClr val="tx1"/>
                </a:solidFill>
                <a:latin typeface="Quicksand"/>
                <a:ea typeface="+mn-ea"/>
                <a:cs typeface="+mn-cs"/>
              </a:defRPr>
            </a:lvl1pPr>
            <a:lvl2pPr marL="685766" indent="-228589" algn="l" defTabSz="914354">
              <a:lnSpc>
                <a:spcPct val="90000"/>
              </a:lnSpc>
              <a:spcBef>
                <a:spcPts val="500"/>
              </a:spcBef>
              <a:buFont typeface="Arial"/>
              <a:buChar char="•"/>
              <a:defRPr sz="2400">
                <a:solidFill>
                  <a:schemeClr val="tx1"/>
                </a:solidFill>
                <a:latin typeface="Quicksand"/>
                <a:ea typeface="+mn-ea"/>
                <a:cs typeface="+mn-cs"/>
              </a:defRPr>
            </a:lvl2pPr>
            <a:lvl3pPr marL="1142942" indent="-228589" algn="l" defTabSz="914354">
              <a:lnSpc>
                <a:spcPct val="90000"/>
              </a:lnSpc>
              <a:spcBef>
                <a:spcPts val="500"/>
              </a:spcBef>
              <a:buFont typeface="Arial"/>
              <a:buChar char="•"/>
              <a:defRPr sz="2000">
                <a:solidFill>
                  <a:schemeClr val="tx1"/>
                </a:solidFill>
                <a:latin typeface="Quicksand"/>
                <a:ea typeface="+mn-ea"/>
                <a:cs typeface="+mn-cs"/>
              </a:defRPr>
            </a:lvl3pPr>
            <a:lvl4pPr marL="1600120" indent="-228589" algn="l" defTabSz="914354">
              <a:lnSpc>
                <a:spcPct val="90000"/>
              </a:lnSpc>
              <a:spcBef>
                <a:spcPts val="500"/>
              </a:spcBef>
              <a:buFont typeface="Arial"/>
              <a:buChar char="•"/>
              <a:defRPr sz="1800">
                <a:solidFill>
                  <a:schemeClr val="tx1"/>
                </a:solidFill>
                <a:latin typeface="Quicksand"/>
                <a:ea typeface="+mn-ea"/>
                <a:cs typeface="+mn-cs"/>
              </a:defRPr>
            </a:lvl4pPr>
            <a:lvl5pPr marL="2057298" indent="-228589" algn="l" defTabSz="914354">
              <a:lnSpc>
                <a:spcPct val="90000"/>
              </a:lnSpc>
              <a:spcBef>
                <a:spcPts val="500"/>
              </a:spcBef>
              <a:buFont typeface="Arial"/>
              <a:buChar char="•"/>
              <a:defRPr sz="1800">
                <a:solidFill>
                  <a:schemeClr val="tx1"/>
                </a:solidFill>
                <a:latin typeface="Quicksand"/>
                <a:ea typeface="+mn-ea"/>
                <a:cs typeface="+mn-cs"/>
              </a:defRPr>
            </a:lvl5pPr>
            <a:lvl6pPr marL="2514474" indent="-228589" algn="l" defTabSz="914354">
              <a:lnSpc>
                <a:spcPct val="90000"/>
              </a:lnSpc>
              <a:spcBef>
                <a:spcPts val="500"/>
              </a:spcBef>
              <a:buFont typeface="Arial"/>
              <a:buChar char="•"/>
              <a:defRPr sz="1800">
                <a:solidFill>
                  <a:schemeClr val="tx1"/>
                </a:solidFill>
                <a:latin typeface="+mn-lt"/>
                <a:ea typeface="+mn-ea"/>
                <a:cs typeface="+mn-cs"/>
              </a:defRPr>
            </a:lvl6pPr>
            <a:lvl7pPr marL="2971651" indent="-228589" algn="l" defTabSz="914354">
              <a:lnSpc>
                <a:spcPct val="90000"/>
              </a:lnSpc>
              <a:spcBef>
                <a:spcPts val="500"/>
              </a:spcBef>
              <a:buFont typeface="Arial"/>
              <a:buChar char="•"/>
              <a:defRPr sz="1800">
                <a:solidFill>
                  <a:schemeClr val="tx1"/>
                </a:solidFill>
                <a:latin typeface="+mn-lt"/>
                <a:ea typeface="+mn-ea"/>
                <a:cs typeface="+mn-cs"/>
              </a:defRPr>
            </a:lvl7pPr>
            <a:lvl8pPr marL="3428829" indent="-228589" algn="l" defTabSz="914354">
              <a:lnSpc>
                <a:spcPct val="90000"/>
              </a:lnSpc>
              <a:spcBef>
                <a:spcPts val="500"/>
              </a:spcBef>
              <a:buFont typeface="Arial"/>
              <a:buChar char="•"/>
              <a:defRPr sz="1800">
                <a:solidFill>
                  <a:schemeClr val="tx1"/>
                </a:solidFill>
                <a:latin typeface="+mn-lt"/>
                <a:ea typeface="+mn-ea"/>
                <a:cs typeface="+mn-cs"/>
              </a:defRPr>
            </a:lvl8pPr>
            <a:lvl9pPr marL="3886006" indent="-228589" algn="l" defTabSz="914354">
              <a:lnSpc>
                <a:spcPct val="90000"/>
              </a:lnSpc>
              <a:spcBef>
                <a:spcPts val="500"/>
              </a:spcBef>
              <a:buFont typeface="Arial"/>
              <a:buChar char="•"/>
              <a:defRPr sz="1800">
                <a:solidFill>
                  <a:schemeClr val="tx1"/>
                </a:solidFill>
                <a:latin typeface="+mn-lt"/>
                <a:ea typeface="+mn-ea"/>
                <a:cs typeface="+mn-cs"/>
              </a:defRPr>
            </a:lvl9pPr>
          </a:lstStyle>
          <a:p>
            <a:pPr marL="0" indent="0" defTabSz="914400">
              <a:lnSpc>
                <a:spcPct val="100000"/>
              </a:lnSpc>
              <a:spcBef>
                <a:spcPts val="0"/>
              </a:spcBef>
              <a:spcAft>
                <a:spcPts val="0"/>
              </a:spcAft>
              <a:buNone/>
              <a:defRPr/>
            </a:pPr>
            <a:r>
              <a:rPr lang="fr-FR" sz="1800">
                <a:latin typeface="Menlo"/>
              </a:rPr>
              <a:t>Methodology for FAIR-by-Design Training Materials. Zenodo. </a:t>
            </a:r>
            <a:r>
              <a:rPr lang="fr-FR" sz="1800" b="0" i="0" u="sng" strike="noStrike" cap="none">
                <a:ln>
                  <a:noFill/>
                </a:ln>
                <a:solidFill>
                  <a:schemeClr val="tx1"/>
                </a:solidFill>
                <a:latin typeface="Menlo"/>
                <a:hlinkClick r:id="rId4" tooltip="https://doi.org/10.5281/zenodo.8305540"/>
              </a:rPr>
              <a:t>https://doi.org/10.5281/zenodo.8305540</a:t>
            </a:r>
            <a:r>
              <a:rPr lang="fr-FR" sz="1800" b="0" i="0" u="none" strike="noStrike" cap="none">
                <a:ln>
                  <a:noFill/>
                </a:ln>
                <a:solidFill>
                  <a:schemeClr val="tx1"/>
                </a:solidFill>
                <a:latin typeface="Menlo"/>
              </a:rPr>
              <a:t> </a:t>
            </a:r>
            <a:endParaRPr lang="fr-FR" sz="1800" b="0" i="0" u="none" strike="noStrike" cap="none">
              <a:ln>
                <a:noFill/>
              </a:ln>
              <a:solidFill>
                <a:schemeClr val="tx1"/>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Espace réservé du contenu 2"/>
          <p:cNvSpPr>
            <a:spLocks noGrp="1"/>
          </p:cNvSpPr>
          <p:nvPr>
            <p:ph idx="1"/>
          </p:nvPr>
        </p:nvSpPr>
        <p:spPr bwMode="auto"/>
        <p:txBody>
          <a:bodyPr/>
          <a:lstStyle/>
          <a:p>
            <a:pPr>
              <a:defRPr/>
            </a:pPr>
            <a:r>
              <a:rPr lang="fr-FR" b="1">
                <a:solidFill>
                  <a:schemeClr val="accent4">
                    <a:lumMod val="75000"/>
                  </a:schemeClr>
                </a:solidFill>
              </a:rPr>
              <a:t>Certification des compétences </a:t>
            </a:r>
            <a:r>
              <a:rPr lang="fr-FR"/>
              <a:t>par des </a:t>
            </a:r>
            <a:r>
              <a:rPr lang="fr-FR" b="1">
                <a:solidFill>
                  <a:schemeClr val="accent1">
                    <a:lumMod val="75000"/>
                  </a:schemeClr>
                </a:solidFill>
              </a:rPr>
              <a:t>Open Badges </a:t>
            </a:r>
            <a:r>
              <a:rPr lang="fr-FR"/>
              <a:t>(T2.5)</a:t>
            </a:r>
            <a:endParaRPr/>
          </a:p>
        </p:txBody>
      </p:sp>
      <p:pic>
        <p:nvPicPr>
          <p:cNvPr id="5" name="Image 4"/>
          <p:cNvPicPr>
            <a:picLocks noChangeAspect="1"/>
          </p:cNvPicPr>
          <p:nvPr/>
        </p:nvPicPr>
        <p:blipFill>
          <a:blip r:embed="rId3"/>
          <a:stretch/>
        </p:blipFill>
        <p:spPr bwMode="auto">
          <a:xfrm>
            <a:off x="1095375" y="2412831"/>
            <a:ext cx="4657725" cy="3543585"/>
          </a:xfrm>
          <a:prstGeom prst="rect">
            <a:avLst/>
          </a:prstGeom>
        </p:spPr>
      </p:pic>
      <p:sp>
        <p:nvSpPr>
          <p:cNvPr id="6" name="ZoneTexte 5"/>
          <p:cNvSpPr txBox="1"/>
          <p:nvPr/>
        </p:nvSpPr>
        <p:spPr bwMode="auto">
          <a:xfrm>
            <a:off x="6297611" y="2558083"/>
            <a:ext cx="5260975" cy="4062651"/>
          </a:xfrm>
          <a:prstGeom prst="rect">
            <a:avLst/>
          </a:prstGeom>
          <a:noFill/>
        </p:spPr>
        <p:txBody>
          <a:bodyPr wrap="square" rtlCol="0">
            <a:spAutoFit/>
          </a:bodyPr>
          <a:lstStyle/>
          <a:p>
            <a:pPr marL="342900" indent="-342900">
              <a:buFont typeface="Arial"/>
              <a:buChar char="•"/>
              <a:defRPr/>
            </a:pPr>
            <a:r>
              <a:rPr lang="fr-FR" sz="2400" b="1">
                <a:solidFill>
                  <a:schemeClr val="accent1">
                    <a:lumMod val="75000"/>
                  </a:schemeClr>
                </a:solidFill>
                <a:latin typeface="Quicksand"/>
              </a:rPr>
              <a:t>Test des Open Badges </a:t>
            </a:r>
            <a:r>
              <a:rPr lang="fr-FR" sz="2400">
                <a:latin typeface="Quicksand"/>
              </a:rPr>
              <a:t>avec la formation de la méthodologie FAIR donnée aux partenaires (octobre 2023) </a:t>
            </a:r>
            <a:r>
              <a:rPr lang="fr-FR" sz="2400" b="1" i="0">
                <a:solidFill>
                  <a:srgbClr val="00B050"/>
                </a:solidFill>
                <a:latin typeface="Google Sans"/>
              </a:rPr>
              <a:t>✓</a:t>
            </a:r>
            <a:endParaRPr lang="fr-FR" sz="2400" i="0">
              <a:latin typeface="Quicksand"/>
            </a:endParaRPr>
          </a:p>
          <a:p>
            <a:pPr marL="342900" indent="-342900">
              <a:buFont typeface="Arial"/>
              <a:buChar char="•"/>
              <a:defRPr/>
            </a:pPr>
            <a:endParaRPr lang="fr-FR" sz="2400" b="1">
              <a:solidFill>
                <a:schemeClr val="accent1">
                  <a:lumMod val="75000"/>
                </a:schemeClr>
              </a:solidFill>
              <a:latin typeface="Quicksand"/>
            </a:endParaRPr>
          </a:p>
          <a:p>
            <a:pPr marL="342900" indent="-342900">
              <a:buFont typeface="Arial"/>
              <a:buChar char="•"/>
              <a:defRPr/>
            </a:pPr>
            <a:r>
              <a:rPr lang="fr-FR" sz="2400" b="1">
                <a:solidFill>
                  <a:schemeClr val="accent1">
                    <a:lumMod val="75000"/>
                  </a:schemeClr>
                </a:solidFill>
                <a:latin typeface="Quicksand"/>
              </a:rPr>
              <a:t>Publication en cours </a:t>
            </a:r>
            <a:r>
              <a:rPr lang="fr-FR" sz="2400">
                <a:latin typeface="Quicksand"/>
              </a:rPr>
              <a:t>(novembre 2023) de la proposition des Open Badges comme certifications aux formations de formateurs.</a:t>
            </a:r>
            <a:endParaRPr/>
          </a:p>
          <a:p>
            <a:pPr marL="342900" indent="-342900">
              <a:buFontTx/>
              <a:buChar char="-"/>
              <a:defRPr/>
            </a:pPr>
            <a:endParaRPr lang="fr-FR" sz="2400">
              <a:latin typeface="Quicksand"/>
            </a:endParaRPr>
          </a:p>
          <a:p>
            <a:pPr>
              <a:defRPr/>
            </a:pPr>
            <a:endParaRPr lang="fr-FR"/>
          </a:p>
        </p:txBody>
      </p:sp>
      <p:sp>
        <p:nvSpPr>
          <p:cNvPr id="9" name="Titre 1">
            <a:extLst>
              <a:ext uri="{FF2B5EF4-FFF2-40B4-BE49-F238E27FC236}">
                <a16:creationId xmlns:a16="http://schemas.microsoft.com/office/drawing/2014/main" id="{65D4C036-2270-4900-8E02-CC4AAED26C1F}"/>
              </a:ext>
            </a:extLst>
          </p:cNvPr>
          <p:cNvSpPr>
            <a:spLocks noGrp="1"/>
          </p:cNvSpPr>
          <p:nvPr>
            <p:ph type="title"/>
          </p:nvPr>
        </p:nvSpPr>
        <p:spPr bwMode="auto">
          <a:xfrm>
            <a:off x="838200" y="365125"/>
            <a:ext cx="10515600" cy="1325563"/>
          </a:xfrm>
        </p:spPr>
        <p:txBody>
          <a:bodyPr>
            <a:normAutofit/>
          </a:bodyPr>
          <a:lstStyle/>
          <a:p>
            <a:pPr>
              <a:defRPr/>
            </a:pPr>
            <a:r>
              <a:rPr lang="fr-FR" sz="3600" dirty="0">
                <a:solidFill>
                  <a:schemeClr val="tx2">
                    <a:lumMod val="75000"/>
                  </a:schemeClr>
                </a:solidFill>
              </a:rPr>
              <a:t>Harmoniser les formations (WP2) </a:t>
            </a:r>
            <a:r>
              <a:rPr lang="fr-FR" sz="2800" dirty="0">
                <a:solidFill>
                  <a:schemeClr val="tx2">
                    <a:lumMod val="75000"/>
                  </a:schemeClr>
                </a:solidFill>
              </a:rPr>
              <a:t>- 2</a:t>
            </a:r>
            <a:endParaRPr sz="3600" dirty="0">
              <a:solidFill>
                <a:schemeClr val="tx2">
                  <a:lumMod val="7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normAutofit/>
          </a:bodyPr>
          <a:lstStyle/>
          <a:p>
            <a:pPr>
              <a:defRPr/>
            </a:pPr>
            <a:r>
              <a:rPr lang="fr-FR" sz="3600" dirty="0">
                <a:solidFill>
                  <a:schemeClr val="tx2">
                    <a:lumMod val="75000"/>
                  </a:schemeClr>
                </a:solidFill>
              </a:rPr>
              <a:t>Proposer des formations (WP4) </a:t>
            </a:r>
            <a:r>
              <a:rPr lang="fr-FR" sz="2800" dirty="0">
                <a:solidFill>
                  <a:schemeClr val="tx2">
                    <a:lumMod val="75000"/>
                  </a:schemeClr>
                </a:solidFill>
              </a:rPr>
              <a:t>- 1</a:t>
            </a:r>
            <a:endParaRPr sz="2800" dirty="0">
              <a:solidFill>
                <a:schemeClr val="tx2">
                  <a:lumMod val="75000"/>
                </a:schemeClr>
              </a:solidFill>
            </a:endParaRPr>
          </a:p>
        </p:txBody>
      </p:sp>
      <p:sp>
        <p:nvSpPr>
          <p:cNvPr id="3" name="Espace réservé du contenu 2"/>
          <p:cNvSpPr>
            <a:spLocks noGrp="1"/>
          </p:cNvSpPr>
          <p:nvPr>
            <p:ph idx="1"/>
          </p:nvPr>
        </p:nvSpPr>
        <p:spPr bwMode="auto">
          <a:xfrm>
            <a:off x="676274" y="1385358"/>
            <a:ext cx="10515600" cy="4351338"/>
          </a:xfrm>
        </p:spPr>
        <p:txBody>
          <a:bodyPr/>
          <a:lstStyle/>
          <a:p>
            <a:pPr>
              <a:defRPr/>
            </a:pPr>
            <a:r>
              <a:rPr lang="fr-FR" b="1" dirty="0">
                <a:solidFill>
                  <a:schemeClr val="accent4">
                    <a:lumMod val="75000"/>
                  </a:schemeClr>
                </a:solidFill>
              </a:rPr>
              <a:t>Curriculum pour les Data Stewards </a:t>
            </a:r>
            <a:r>
              <a:rPr lang="fr-FR" dirty="0">
                <a:solidFill>
                  <a:schemeClr val="tx1">
                    <a:lumMod val="95000"/>
                    <a:lumOff val="5000"/>
                  </a:schemeClr>
                </a:solidFill>
              </a:rPr>
              <a:t>(T4.1) </a:t>
            </a:r>
            <a:r>
              <a:rPr lang="fr-FR" dirty="0"/>
              <a:t>= plan de formation universitaire.</a:t>
            </a:r>
            <a:endParaRPr dirty="0"/>
          </a:p>
          <a:p>
            <a:pPr lvl="1">
              <a:defRPr/>
            </a:pPr>
            <a:r>
              <a:rPr lang="fr-FR" dirty="0"/>
              <a:t>Basé sur le </a:t>
            </a:r>
            <a:r>
              <a:rPr lang="fr-FR" b="1" dirty="0">
                <a:solidFill>
                  <a:schemeClr val="accent1">
                    <a:lumMod val="75000"/>
                  </a:schemeClr>
                </a:solidFill>
              </a:rPr>
              <a:t>MVS (profil métier)</a:t>
            </a:r>
            <a:r>
              <a:rPr lang="fr-FR" dirty="0"/>
              <a:t> correspondant.</a:t>
            </a:r>
            <a:endParaRPr dirty="0"/>
          </a:p>
          <a:p>
            <a:pPr lvl="1">
              <a:defRPr/>
            </a:pPr>
            <a:r>
              <a:rPr lang="fr-FR" dirty="0"/>
              <a:t>Novembre 2023 : définition des </a:t>
            </a:r>
            <a:r>
              <a:rPr lang="fr-FR" i="1" dirty="0" err="1"/>
              <a:t>learning</a:t>
            </a:r>
            <a:r>
              <a:rPr lang="fr-FR" i="1" dirty="0"/>
              <a:t> objectives / </a:t>
            </a:r>
            <a:r>
              <a:rPr lang="fr-FR" i="1" dirty="0" err="1"/>
              <a:t>outcomes</a:t>
            </a:r>
            <a:r>
              <a:rPr lang="fr-FR" i="1" dirty="0"/>
              <a:t> </a:t>
            </a:r>
            <a:r>
              <a:rPr lang="fr-FR" dirty="0"/>
              <a:t>et de leur granularité.</a:t>
            </a:r>
            <a:endParaRPr dirty="0"/>
          </a:p>
        </p:txBody>
      </p:sp>
      <p:pic>
        <p:nvPicPr>
          <p:cNvPr id="7" name="Image 6"/>
          <p:cNvPicPr>
            <a:picLocks noChangeAspect="1"/>
          </p:cNvPicPr>
          <p:nvPr/>
        </p:nvPicPr>
        <p:blipFill>
          <a:blip r:embed="rId3"/>
          <a:srcRect l="14479" t="21037" r="50000" b="32395"/>
          <a:stretch/>
        </p:blipFill>
        <p:spPr bwMode="auto">
          <a:xfrm>
            <a:off x="1600197" y="3339146"/>
            <a:ext cx="6094389" cy="2931026"/>
          </a:xfrm>
          <a:prstGeom prst="rect">
            <a:avLst/>
          </a:prstGeom>
        </p:spPr>
      </p:pic>
      <p:sp>
        <p:nvSpPr>
          <p:cNvPr id="4" name="ZoneTexte 3">
            <a:extLst>
              <a:ext uri="{FF2B5EF4-FFF2-40B4-BE49-F238E27FC236}">
                <a16:creationId xmlns:a16="http://schemas.microsoft.com/office/drawing/2014/main" id="{2AC22F2E-3A01-4F3C-8DEB-7AE4AA1EED0A}"/>
              </a:ext>
            </a:extLst>
          </p:cNvPr>
          <p:cNvSpPr txBox="1"/>
          <p:nvPr/>
        </p:nvSpPr>
        <p:spPr>
          <a:xfrm rot="939785">
            <a:off x="8855535" y="4426510"/>
            <a:ext cx="1572467" cy="707886"/>
          </a:xfrm>
          <a:prstGeom prst="rect">
            <a:avLst/>
          </a:prstGeom>
          <a:noFill/>
          <a:ln w="19050">
            <a:solidFill>
              <a:schemeClr val="accent3"/>
            </a:solidFill>
          </a:ln>
        </p:spPr>
        <p:txBody>
          <a:bodyPr wrap="square" rtlCol="0">
            <a:spAutoFit/>
          </a:bodyPr>
          <a:lstStyle/>
          <a:p>
            <a:pPr algn="ctr"/>
            <a:r>
              <a:rPr lang="fr-FR" sz="2000" dirty="0"/>
              <a:t>WORK IN PROGRESS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normAutofit/>
          </a:bodyPr>
          <a:lstStyle/>
          <a:p>
            <a:pPr>
              <a:defRPr/>
            </a:pPr>
            <a:r>
              <a:rPr lang="fr-FR" sz="3600" dirty="0">
                <a:solidFill>
                  <a:schemeClr val="tx2">
                    <a:lumMod val="75000"/>
                  </a:schemeClr>
                </a:solidFill>
              </a:rPr>
              <a:t>Proposer des formations (WP4) </a:t>
            </a:r>
            <a:r>
              <a:rPr lang="fr-FR" sz="2800" dirty="0">
                <a:solidFill>
                  <a:schemeClr val="tx2">
                    <a:lumMod val="75000"/>
                  </a:schemeClr>
                </a:solidFill>
              </a:rPr>
              <a:t>- 2</a:t>
            </a:r>
            <a:endParaRPr sz="2800" dirty="0">
              <a:solidFill>
                <a:schemeClr val="tx2">
                  <a:lumMod val="75000"/>
                </a:schemeClr>
              </a:solidFill>
            </a:endParaRPr>
          </a:p>
        </p:txBody>
      </p:sp>
      <p:sp>
        <p:nvSpPr>
          <p:cNvPr id="6" name="Espace réservé du contenu 2"/>
          <p:cNvSpPr>
            <a:spLocks noGrp="1"/>
          </p:cNvSpPr>
          <p:nvPr>
            <p:ph idx="1"/>
          </p:nvPr>
        </p:nvSpPr>
        <p:spPr bwMode="auto">
          <a:xfrm>
            <a:off x="838200" y="1825625"/>
            <a:ext cx="10515600" cy="4351338"/>
          </a:xfrm>
        </p:spPr>
        <p:txBody>
          <a:bodyPr/>
          <a:lstStyle/>
          <a:p>
            <a:pPr>
              <a:defRPr/>
            </a:pPr>
            <a:r>
              <a:rPr lang="fr-FR" b="1" dirty="0">
                <a:solidFill>
                  <a:schemeClr val="accent4">
                    <a:lumMod val="75000"/>
                  </a:schemeClr>
                </a:solidFill>
              </a:rPr>
              <a:t>Learning </a:t>
            </a:r>
            <a:r>
              <a:rPr lang="fr-FR" b="1" dirty="0" err="1">
                <a:solidFill>
                  <a:schemeClr val="accent4">
                    <a:lumMod val="75000"/>
                  </a:schemeClr>
                </a:solidFill>
              </a:rPr>
              <a:t>path</a:t>
            </a:r>
            <a:r>
              <a:rPr lang="fr-FR" b="1" dirty="0">
                <a:solidFill>
                  <a:schemeClr val="accent4">
                    <a:lumMod val="75000"/>
                  </a:schemeClr>
                </a:solidFill>
              </a:rPr>
              <a:t> pour les Data Stewards </a:t>
            </a:r>
            <a:r>
              <a:rPr lang="fr-FR" dirty="0">
                <a:solidFill>
                  <a:schemeClr val="tx1">
                    <a:lumMod val="95000"/>
                    <a:lumOff val="5000"/>
                  </a:schemeClr>
                </a:solidFill>
              </a:rPr>
              <a:t>(T4.2) </a:t>
            </a:r>
            <a:r>
              <a:rPr lang="fr-FR" dirty="0"/>
              <a:t>= parcours d’apprentissage.</a:t>
            </a:r>
            <a:endParaRPr dirty="0"/>
          </a:p>
          <a:p>
            <a:pPr lvl="1">
              <a:defRPr/>
            </a:pPr>
            <a:r>
              <a:rPr lang="fr-FR" dirty="0"/>
              <a:t>Basé sur le </a:t>
            </a:r>
            <a:r>
              <a:rPr lang="fr-FR" b="1" dirty="0">
                <a:solidFill>
                  <a:schemeClr val="accent1">
                    <a:lumMod val="75000"/>
                  </a:schemeClr>
                </a:solidFill>
              </a:rPr>
              <a:t>MVS (profil métier)</a:t>
            </a:r>
            <a:r>
              <a:rPr lang="fr-FR" dirty="0"/>
              <a:t> correspondant.</a:t>
            </a:r>
            <a:endParaRPr dirty="0"/>
          </a:p>
          <a:p>
            <a:pPr lvl="1">
              <a:defRPr/>
            </a:pPr>
            <a:r>
              <a:rPr lang="fr-FR" dirty="0"/>
              <a:t>Focus : compétences liées aux </a:t>
            </a:r>
            <a:r>
              <a:rPr lang="fr-FR" b="1" dirty="0">
                <a:solidFill>
                  <a:schemeClr val="accent1">
                    <a:lumMod val="75000"/>
                  </a:schemeClr>
                </a:solidFill>
              </a:rPr>
              <a:t>licences</a:t>
            </a:r>
            <a:r>
              <a:rPr lang="fr-FR" dirty="0"/>
              <a:t>.</a:t>
            </a:r>
            <a:endParaRPr dirty="0"/>
          </a:p>
        </p:txBody>
      </p:sp>
      <p:sp>
        <p:nvSpPr>
          <p:cNvPr id="9" name="ZoneTexte 8"/>
          <p:cNvSpPr txBox="1"/>
          <p:nvPr/>
        </p:nvSpPr>
        <p:spPr bwMode="auto">
          <a:xfrm>
            <a:off x="4281915" y="4251576"/>
            <a:ext cx="6353428" cy="830997"/>
          </a:xfrm>
          <a:prstGeom prst="rect">
            <a:avLst/>
          </a:prstGeom>
          <a:noFill/>
        </p:spPr>
        <p:txBody>
          <a:bodyPr wrap="square" rtlCol="0">
            <a:spAutoFit/>
          </a:bodyPr>
          <a:lstStyle/>
          <a:p>
            <a:pPr marL="342900" indent="-342900">
              <a:buFont typeface="Arial"/>
              <a:buChar char="•"/>
              <a:defRPr/>
            </a:pPr>
            <a:r>
              <a:rPr lang="fr-FR" sz="2400" dirty="0">
                <a:solidFill>
                  <a:schemeClr val="bg2">
                    <a:lumMod val="10000"/>
                  </a:schemeClr>
                </a:solidFill>
                <a:latin typeface="Quicksand"/>
              </a:rPr>
              <a:t>Février 2024 : </a:t>
            </a:r>
            <a:r>
              <a:rPr lang="fr-FR" sz="2400" b="1" dirty="0">
                <a:solidFill>
                  <a:schemeClr val="accent1">
                    <a:lumMod val="75000"/>
                  </a:schemeClr>
                </a:solidFill>
                <a:latin typeface="Quicksand"/>
              </a:rPr>
              <a:t>formation pilote dispensée </a:t>
            </a:r>
            <a:r>
              <a:rPr lang="fr-FR" sz="2400" dirty="0">
                <a:solidFill>
                  <a:schemeClr val="bg2">
                    <a:lumMod val="10000"/>
                  </a:schemeClr>
                </a:solidFill>
                <a:latin typeface="Quicksand"/>
              </a:rPr>
              <a:t>(DS)</a:t>
            </a:r>
            <a:endParaRPr dirty="0"/>
          </a:p>
          <a:p>
            <a:pPr marL="342900" indent="-342900">
              <a:buFont typeface="Arial"/>
              <a:buChar char="•"/>
              <a:defRPr/>
            </a:pPr>
            <a:r>
              <a:rPr lang="fr-FR" sz="2400" dirty="0">
                <a:solidFill>
                  <a:schemeClr val="bg2">
                    <a:lumMod val="10000"/>
                  </a:schemeClr>
                </a:solidFill>
                <a:latin typeface="Quicksand"/>
              </a:rPr>
              <a:t>Juin 2025 : </a:t>
            </a:r>
            <a:r>
              <a:rPr lang="fr-FR" sz="2400" b="1" dirty="0">
                <a:solidFill>
                  <a:schemeClr val="accent1">
                    <a:lumMod val="75000"/>
                  </a:schemeClr>
                </a:solidFill>
                <a:latin typeface="Quicksand"/>
              </a:rPr>
              <a:t>Learning </a:t>
            </a:r>
            <a:r>
              <a:rPr lang="fr-FR" sz="2400" b="1" dirty="0" err="1">
                <a:solidFill>
                  <a:schemeClr val="accent1">
                    <a:lumMod val="75000"/>
                  </a:schemeClr>
                </a:solidFill>
                <a:latin typeface="Quicksand"/>
              </a:rPr>
              <a:t>paths</a:t>
            </a:r>
            <a:r>
              <a:rPr lang="fr-FR" sz="2400" b="1" dirty="0">
                <a:solidFill>
                  <a:schemeClr val="accent1">
                    <a:lumMod val="75000"/>
                  </a:schemeClr>
                </a:solidFill>
                <a:latin typeface="Quicksand"/>
              </a:rPr>
              <a:t> publiés</a:t>
            </a:r>
            <a:endParaRPr lang="fr-FR" dirty="0"/>
          </a:p>
        </p:txBody>
      </p:sp>
      <p:sp>
        <p:nvSpPr>
          <p:cNvPr id="8" name="ZoneTexte 7">
            <a:extLst>
              <a:ext uri="{FF2B5EF4-FFF2-40B4-BE49-F238E27FC236}">
                <a16:creationId xmlns:a16="http://schemas.microsoft.com/office/drawing/2014/main" id="{FAEBF9C2-87A2-4560-9E83-C93E10E7B8E5}"/>
              </a:ext>
            </a:extLst>
          </p:cNvPr>
          <p:cNvSpPr txBox="1"/>
          <p:nvPr/>
        </p:nvSpPr>
        <p:spPr bwMode="auto">
          <a:xfrm rot="20506682">
            <a:off x="1478382" y="4313132"/>
            <a:ext cx="1572467" cy="707886"/>
          </a:xfrm>
          <a:prstGeom prst="rect">
            <a:avLst/>
          </a:prstGeom>
          <a:noFill/>
          <a:ln w="19050">
            <a:solidFill>
              <a:schemeClr val="accent3"/>
            </a:solidFill>
          </a:ln>
        </p:spPr>
        <p:txBody>
          <a:bodyPr wrap="square" rtlCol="0">
            <a:spAutoFit/>
          </a:bodyPr>
          <a:lstStyle/>
          <a:p>
            <a:pPr algn="ctr"/>
            <a:r>
              <a:rPr lang="fr-FR" sz="2000" dirty="0"/>
              <a:t>WORK IN PROGRESS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normAutofit/>
          </a:bodyPr>
          <a:lstStyle/>
          <a:p>
            <a:pPr>
              <a:defRPr/>
            </a:pPr>
            <a:r>
              <a:rPr lang="fr-FR" sz="3600" dirty="0">
                <a:solidFill>
                  <a:schemeClr val="tx2">
                    <a:lumMod val="75000"/>
                  </a:schemeClr>
                </a:solidFill>
              </a:rPr>
              <a:t>Aspects disciplinaires (WP5</a:t>
            </a:r>
            <a:r>
              <a:rPr lang="fr-FR" sz="3600" dirty="0" smtClean="0">
                <a:solidFill>
                  <a:schemeClr val="tx2">
                    <a:lumMod val="75000"/>
                  </a:schemeClr>
                </a:solidFill>
              </a:rPr>
              <a:t>)</a:t>
            </a:r>
            <a:endParaRPr sz="3600" dirty="0">
              <a:solidFill>
                <a:schemeClr val="tx2">
                  <a:lumMod val="75000"/>
                </a:schemeClr>
              </a:solidFill>
            </a:endParaRPr>
          </a:p>
        </p:txBody>
      </p:sp>
      <p:sp>
        <p:nvSpPr>
          <p:cNvPr id="3" name="Espace réservé du contenu 2"/>
          <p:cNvSpPr>
            <a:spLocks noGrp="1"/>
          </p:cNvSpPr>
          <p:nvPr>
            <p:ph idx="1"/>
          </p:nvPr>
        </p:nvSpPr>
        <p:spPr bwMode="auto"/>
        <p:txBody>
          <a:bodyPr>
            <a:normAutofit fontScale="92500" lnSpcReduction="10000"/>
          </a:bodyPr>
          <a:lstStyle/>
          <a:p>
            <a:pPr marL="0" indent="0">
              <a:buFont typeface="Arial"/>
              <a:buNone/>
              <a:defRPr/>
            </a:pPr>
            <a:r>
              <a:rPr lang="fr-FR" dirty="0"/>
              <a:t>Work Package coordonné par OPERAS/</a:t>
            </a:r>
            <a:r>
              <a:rPr lang="fr-FR" dirty="0" err="1"/>
              <a:t>OpenEdition</a:t>
            </a:r>
            <a:endParaRPr lang="fr-FR" dirty="0"/>
          </a:p>
          <a:p>
            <a:pPr marL="0" indent="0">
              <a:buFont typeface="Arial"/>
              <a:buNone/>
              <a:defRPr/>
            </a:pPr>
            <a:endParaRPr lang="fr-FR" sz="2200" dirty="0"/>
          </a:p>
          <a:p>
            <a:pPr marL="0" indent="0">
              <a:buFont typeface="Arial"/>
              <a:buNone/>
              <a:defRPr/>
            </a:pPr>
            <a:r>
              <a:rPr lang="fr-FR" dirty="0">
                <a:solidFill>
                  <a:schemeClr val="accent4">
                    <a:lumMod val="75000"/>
                  </a:schemeClr>
                </a:solidFill>
              </a:rPr>
              <a:t>4 domaines thématiques</a:t>
            </a:r>
            <a:r>
              <a:rPr lang="fr-FR" dirty="0"/>
              <a:t> :</a:t>
            </a:r>
          </a:p>
          <a:p>
            <a:pPr lvl="1">
              <a:defRPr/>
            </a:pPr>
            <a:r>
              <a:rPr lang="fr-FR" dirty="0"/>
              <a:t>Sciences Humaines et Sociales (OPERAS)</a:t>
            </a:r>
          </a:p>
          <a:p>
            <a:pPr lvl="1">
              <a:defRPr/>
            </a:pPr>
            <a:r>
              <a:rPr lang="fr-FR" dirty="0"/>
              <a:t>Sciences de la Terre (EPOS) </a:t>
            </a:r>
          </a:p>
          <a:p>
            <a:pPr lvl="1">
              <a:defRPr/>
            </a:pPr>
            <a:r>
              <a:rPr lang="fr-FR" dirty="0"/>
              <a:t>Changement climatique (Univ. Trente)</a:t>
            </a:r>
          </a:p>
          <a:p>
            <a:pPr lvl="1">
              <a:defRPr/>
            </a:pPr>
            <a:r>
              <a:rPr lang="fr-FR" dirty="0"/>
              <a:t>Collections muséales ouvertes (Musée Hist. Naturelle Vienne)</a:t>
            </a:r>
          </a:p>
          <a:p>
            <a:pPr lvl="1">
              <a:defRPr/>
            </a:pPr>
            <a:r>
              <a:rPr lang="fr-FR" dirty="0"/>
              <a:t>+ 1 domaine professionnel : Professionnels des IR (Univ. </a:t>
            </a:r>
            <a:r>
              <a:rPr lang="fr-FR" dirty="0" err="1"/>
              <a:t>Bicocca</a:t>
            </a:r>
            <a:r>
              <a:rPr lang="fr-FR" dirty="0"/>
              <a:t> Milan)</a:t>
            </a:r>
          </a:p>
          <a:p>
            <a:pPr marL="0" indent="0">
              <a:buFont typeface="Arial"/>
              <a:buNone/>
              <a:defRPr/>
            </a:pPr>
            <a:endParaRPr lang="fr-FR" sz="2000" dirty="0"/>
          </a:p>
          <a:p>
            <a:pPr marL="0" indent="0">
              <a:buFont typeface="Arial"/>
              <a:buNone/>
              <a:defRPr/>
            </a:pPr>
            <a:r>
              <a:rPr lang="fr-FR" dirty="0">
                <a:solidFill>
                  <a:schemeClr val="accent4">
                    <a:lumMod val="75000"/>
                  </a:schemeClr>
                </a:solidFill>
              </a:rPr>
              <a:t>Objectifs </a:t>
            </a:r>
            <a:r>
              <a:rPr lang="fr-FR" dirty="0"/>
              <a:t>: </a:t>
            </a:r>
          </a:p>
          <a:p>
            <a:pPr lvl="1">
              <a:defRPr/>
            </a:pPr>
            <a:r>
              <a:rPr lang="fr-FR" dirty="0"/>
              <a:t>Parcours de formation adaptés aux domaines</a:t>
            </a:r>
          </a:p>
          <a:p>
            <a:pPr lvl="1">
              <a:defRPr/>
            </a:pPr>
            <a:r>
              <a:rPr lang="fr-FR" dirty="0"/>
              <a:t>Recommandations pour les formations disciplinaires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ZoneTexte 11"/>
          <p:cNvSpPr txBox="1"/>
          <p:nvPr/>
        </p:nvSpPr>
        <p:spPr>
          <a:xfrm>
            <a:off x="8053535" y="1412651"/>
            <a:ext cx="3204034" cy="2308324"/>
          </a:xfrm>
          <a:prstGeom prst="rect">
            <a:avLst/>
          </a:prstGeom>
          <a:solidFill>
            <a:schemeClr val="accent3"/>
          </a:solidFill>
        </p:spPr>
        <p:txBody>
          <a:bodyPr wrap="square" rtlCol="0">
            <a:spAutoFit/>
          </a:bodyPr>
          <a:lstStyle/>
          <a:p>
            <a:r>
              <a:rPr lang="fr-FR" sz="2400" dirty="0"/>
              <a:t>Les</a:t>
            </a:r>
            <a:r>
              <a:rPr lang="fr-FR" sz="2400" dirty="0">
                <a:solidFill>
                  <a:schemeClr val="bg1"/>
                </a:solidFill>
              </a:rPr>
              <a:t> </a:t>
            </a:r>
            <a:r>
              <a:rPr lang="fr-FR" sz="2400" b="1" dirty="0">
                <a:solidFill>
                  <a:schemeClr val="accent2"/>
                </a:solidFill>
              </a:rPr>
              <a:t>centres de compétences </a:t>
            </a:r>
            <a:r>
              <a:rPr lang="fr-FR" sz="2400" dirty="0"/>
              <a:t>seront des points de référence (pays / régions ou autour de thématiques spécifiques)</a:t>
            </a:r>
          </a:p>
        </p:txBody>
      </p:sp>
      <p:sp>
        <p:nvSpPr>
          <p:cNvPr id="13" name="ZoneTexte 12"/>
          <p:cNvSpPr txBox="1"/>
          <p:nvPr/>
        </p:nvSpPr>
        <p:spPr>
          <a:xfrm>
            <a:off x="838200" y="3888785"/>
            <a:ext cx="10419370" cy="2308324"/>
          </a:xfrm>
          <a:prstGeom prst="rect">
            <a:avLst/>
          </a:prstGeom>
          <a:noFill/>
          <a:ln w="12700">
            <a:solidFill>
              <a:schemeClr val="accent2"/>
            </a:solidFill>
          </a:ln>
        </p:spPr>
        <p:txBody>
          <a:bodyPr wrap="square" rtlCol="0">
            <a:spAutoFit/>
          </a:bodyPr>
          <a:lstStyle/>
          <a:p>
            <a:r>
              <a:rPr lang="fr-FR" sz="2400" b="1" dirty="0">
                <a:solidFill>
                  <a:schemeClr val="accent2"/>
                </a:solidFill>
              </a:rPr>
              <a:t>Principes :</a:t>
            </a:r>
          </a:p>
          <a:p>
            <a:pPr marL="285750" indent="-285750">
              <a:buFont typeface="Arial" panose="020B0604020202020204" pitchFamily="34" charset="0"/>
              <a:buChar char="•"/>
            </a:pPr>
            <a:r>
              <a:rPr lang="fr-FR" sz="2400" dirty="0"/>
              <a:t>assurer un accompagnement de qualité (publications, données, codes et logiciels)</a:t>
            </a:r>
          </a:p>
          <a:p>
            <a:pPr marL="285750" indent="-285750">
              <a:buFont typeface="Arial" panose="020B0604020202020204" pitchFamily="34" charset="0"/>
              <a:buChar char="•"/>
            </a:pPr>
            <a:r>
              <a:rPr lang="fr-FR" sz="2400" dirty="0"/>
              <a:t>proposer des applications, </a:t>
            </a:r>
            <a:r>
              <a:rPr lang="fr-FR" sz="2400" dirty="0" smtClean="0"/>
              <a:t>outils, </a:t>
            </a:r>
            <a:r>
              <a:rPr lang="fr-FR" sz="2400" i="1" dirty="0"/>
              <a:t>services, formations</a:t>
            </a:r>
            <a:endParaRPr lang="fr-FR" sz="2400" dirty="0"/>
          </a:p>
          <a:p>
            <a:pPr marL="285750" indent="-285750">
              <a:buFont typeface="Arial" panose="020B0604020202020204" pitchFamily="34" charset="0"/>
              <a:buChar char="•"/>
            </a:pPr>
            <a:r>
              <a:rPr lang="fr-FR" sz="2400" dirty="0"/>
              <a:t>échanger – </a:t>
            </a:r>
            <a:r>
              <a:rPr lang="fr-FR" sz="2400" dirty="0" smtClean="0"/>
              <a:t>coordonner, </a:t>
            </a:r>
            <a:r>
              <a:rPr lang="fr-FR" sz="2400" dirty="0"/>
              <a:t>fédérer une communauté de professionnels au niveau européen </a:t>
            </a:r>
          </a:p>
        </p:txBody>
      </p:sp>
      <p:sp>
        <p:nvSpPr>
          <p:cNvPr id="15" name="Titre 1">
            <a:extLst>
              <a:ext uri="{FF2B5EF4-FFF2-40B4-BE49-F238E27FC236}">
                <a16:creationId xmlns:a16="http://schemas.microsoft.com/office/drawing/2014/main" id="{AFC346C5-4D4B-4F4B-8799-DA3BA6CEC4AE}"/>
              </a:ext>
            </a:extLst>
          </p:cNvPr>
          <p:cNvSpPr>
            <a:spLocks noGrp="1"/>
          </p:cNvSpPr>
          <p:nvPr>
            <p:ph type="title"/>
          </p:nvPr>
        </p:nvSpPr>
        <p:spPr bwMode="auto">
          <a:xfrm>
            <a:off x="838200" y="365125"/>
            <a:ext cx="10515600" cy="1325563"/>
          </a:xfrm>
        </p:spPr>
        <p:txBody>
          <a:bodyPr>
            <a:normAutofit/>
          </a:bodyPr>
          <a:lstStyle/>
          <a:p>
            <a:pPr>
              <a:defRPr/>
            </a:pPr>
            <a:r>
              <a:rPr lang="fr-FR" sz="3600" dirty="0">
                <a:solidFill>
                  <a:schemeClr val="tx2">
                    <a:lumMod val="75000"/>
                  </a:schemeClr>
                </a:solidFill>
              </a:rPr>
              <a:t>Les « centres de compétences »</a:t>
            </a:r>
            <a:endParaRPr sz="3600" dirty="0">
              <a:solidFill>
                <a:schemeClr val="tx2">
                  <a:lumMod val="75000"/>
                </a:schemeClr>
              </a:solidFill>
            </a:endParaRPr>
          </a:p>
        </p:txBody>
      </p:sp>
      <p:grpSp>
        <p:nvGrpSpPr>
          <p:cNvPr id="24" name="Groupe 23">
            <a:extLst>
              <a:ext uri="{FF2B5EF4-FFF2-40B4-BE49-F238E27FC236}">
                <a16:creationId xmlns:a16="http://schemas.microsoft.com/office/drawing/2014/main" id="{53D42233-0D1F-4C72-8E9D-D97A8ABB320C}"/>
              </a:ext>
            </a:extLst>
          </p:cNvPr>
          <p:cNvGrpSpPr/>
          <p:nvPr/>
        </p:nvGrpSpPr>
        <p:grpSpPr>
          <a:xfrm>
            <a:off x="577913" y="1482746"/>
            <a:ext cx="6778977" cy="2308324"/>
            <a:chOff x="1907823" y="1514916"/>
            <a:chExt cx="7493403" cy="2707661"/>
          </a:xfrm>
        </p:grpSpPr>
        <p:sp>
          <p:nvSpPr>
            <p:cNvPr id="25" name="ZoneTexte 24">
              <a:extLst>
                <a:ext uri="{FF2B5EF4-FFF2-40B4-BE49-F238E27FC236}">
                  <a16:creationId xmlns:a16="http://schemas.microsoft.com/office/drawing/2014/main" id="{2A8DF111-D109-4DCF-9F9B-A4445444B341}"/>
                </a:ext>
              </a:extLst>
            </p:cNvPr>
            <p:cNvSpPr txBox="1"/>
            <p:nvPr/>
          </p:nvSpPr>
          <p:spPr bwMode="auto">
            <a:xfrm>
              <a:off x="1907823" y="2147976"/>
              <a:ext cx="2856088" cy="1263575"/>
            </a:xfrm>
            <a:prstGeom prst="rect">
              <a:avLst/>
            </a:prstGeom>
            <a:noFill/>
          </p:spPr>
          <p:txBody>
            <a:bodyPr wrap="square" rtlCol="0">
              <a:spAutoFit/>
            </a:bodyPr>
            <a:lstStyle/>
            <a:p>
              <a:pPr algn="ctr">
                <a:defRPr/>
              </a:pPr>
              <a:r>
                <a:rPr lang="fr-FR" sz="3200" b="1" dirty="0">
                  <a:solidFill>
                    <a:schemeClr val="accent4">
                      <a:lumMod val="75000"/>
                    </a:schemeClr>
                  </a:solidFill>
                </a:rPr>
                <a:t>Réseau de coordination</a:t>
              </a:r>
              <a:endParaRPr sz="3200" dirty="0"/>
            </a:p>
          </p:txBody>
        </p:sp>
        <p:sp>
          <p:nvSpPr>
            <p:cNvPr id="26" name="ZoneTexte 25">
              <a:extLst>
                <a:ext uri="{FF2B5EF4-FFF2-40B4-BE49-F238E27FC236}">
                  <a16:creationId xmlns:a16="http://schemas.microsoft.com/office/drawing/2014/main" id="{E326CF68-A20F-4249-BA50-3705BE5D4CC3}"/>
                </a:ext>
              </a:extLst>
            </p:cNvPr>
            <p:cNvSpPr txBox="1"/>
            <p:nvPr/>
          </p:nvSpPr>
          <p:spPr bwMode="auto">
            <a:xfrm>
              <a:off x="6635450" y="2147975"/>
              <a:ext cx="2765776" cy="1263575"/>
            </a:xfrm>
            <a:prstGeom prst="rect">
              <a:avLst/>
            </a:prstGeom>
            <a:noFill/>
          </p:spPr>
          <p:txBody>
            <a:bodyPr wrap="square" rtlCol="0">
              <a:spAutoFit/>
            </a:bodyPr>
            <a:lstStyle/>
            <a:p>
              <a:pPr algn="ctr">
                <a:defRPr/>
              </a:pPr>
              <a:r>
                <a:rPr lang="fr-FR" sz="3200" b="1" dirty="0">
                  <a:solidFill>
                    <a:srgbClr val="92D050"/>
                  </a:solidFill>
                </a:rPr>
                <a:t>Centre de compétence</a:t>
              </a:r>
              <a:endParaRPr sz="3200" dirty="0"/>
            </a:p>
          </p:txBody>
        </p:sp>
        <p:sp>
          <p:nvSpPr>
            <p:cNvPr id="27" name="Flèche : droite rayée 26">
              <a:extLst>
                <a:ext uri="{FF2B5EF4-FFF2-40B4-BE49-F238E27FC236}">
                  <a16:creationId xmlns:a16="http://schemas.microsoft.com/office/drawing/2014/main" id="{5C526664-B220-4F72-95D9-81DCA2413481}"/>
                </a:ext>
              </a:extLst>
            </p:cNvPr>
            <p:cNvSpPr/>
            <p:nvPr/>
          </p:nvSpPr>
          <p:spPr bwMode="auto">
            <a:xfrm>
              <a:off x="3335867" y="1514916"/>
              <a:ext cx="3962400" cy="960088"/>
            </a:xfrm>
            <a:prstGeom prst="striped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8" name="Flèche : droite rayée 27">
              <a:extLst>
                <a:ext uri="{FF2B5EF4-FFF2-40B4-BE49-F238E27FC236}">
                  <a16:creationId xmlns:a16="http://schemas.microsoft.com/office/drawing/2014/main" id="{D0FD17B3-0E33-46BC-9633-685B9AEAEB11}"/>
                </a:ext>
              </a:extLst>
            </p:cNvPr>
            <p:cNvSpPr/>
            <p:nvPr/>
          </p:nvSpPr>
          <p:spPr bwMode="auto">
            <a:xfrm rot="10800000">
              <a:off x="3925305" y="3262489"/>
              <a:ext cx="3962400" cy="960088"/>
            </a:xfrm>
            <a:prstGeom prst="striped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9" name="ZoneTexte 28">
              <a:extLst>
                <a:ext uri="{FF2B5EF4-FFF2-40B4-BE49-F238E27FC236}">
                  <a16:creationId xmlns:a16="http://schemas.microsoft.com/office/drawing/2014/main" id="{DFE677C2-C0C6-447C-A1B2-24600810A338}"/>
                </a:ext>
              </a:extLst>
            </p:cNvPr>
            <p:cNvSpPr txBox="1"/>
            <p:nvPr/>
          </p:nvSpPr>
          <p:spPr bwMode="auto">
            <a:xfrm>
              <a:off x="4106475" y="1700453"/>
              <a:ext cx="2036136" cy="461665"/>
            </a:xfrm>
            <a:prstGeom prst="rect">
              <a:avLst/>
            </a:prstGeom>
            <a:noFill/>
          </p:spPr>
          <p:txBody>
            <a:bodyPr wrap="none" rtlCol="0">
              <a:spAutoFit/>
            </a:bodyPr>
            <a:lstStyle/>
            <a:p>
              <a:pPr>
                <a:defRPr/>
              </a:pPr>
              <a:r>
                <a:rPr lang="fr-FR" sz="2400" dirty="0"/>
                <a:t>Harmonisation</a:t>
              </a:r>
              <a:endParaRPr dirty="0"/>
            </a:p>
          </p:txBody>
        </p:sp>
        <p:sp>
          <p:nvSpPr>
            <p:cNvPr id="30" name="ZoneTexte 29">
              <a:extLst>
                <a:ext uri="{FF2B5EF4-FFF2-40B4-BE49-F238E27FC236}">
                  <a16:creationId xmlns:a16="http://schemas.microsoft.com/office/drawing/2014/main" id="{D7342179-A490-48B6-BAFD-E04C59F03C34}"/>
                </a:ext>
              </a:extLst>
            </p:cNvPr>
            <p:cNvSpPr txBox="1"/>
            <p:nvPr/>
          </p:nvSpPr>
          <p:spPr bwMode="auto">
            <a:xfrm>
              <a:off x="4287310" y="3478831"/>
              <a:ext cx="3238387" cy="461665"/>
            </a:xfrm>
            <a:prstGeom prst="rect">
              <a:avLst/>
            </a:prstGeom>
            <a:noFill/>
          </p:spPr>
          <p:txBody>
            <a:bodyPr wrap="none" rtlCol="0">
              <a:spAutoFit/>
            </a:bodyPr>
            <a:lstStyle/>
            <a:p>
              <a:pPr>
                <a:defRPr/>
              </a:pPr>
              <a:r>
                <a:rPr lang="fr-FR" sz="2400" dirty="0"/>
                <a:t>Diversité du niveau local</a:t>
              </a:r>
              <a:endParaRPr dirty="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Image 2">
            <a:extLst>
              <a:ext uri="{FF2B5EF4-FFF2-40B4-BE49-F238E27FC236}">
                <a16:creationId xmlns:a16="http://schemas.microsoft.com/office/drawing/2014/main" id="{EB8224B1-F71B-4441-947C-8D87B7EB5FD0}"/>
              </a:ext>
            </a:extLst>
          </p:cNvPr>
          <p:cNvPicPr>
            <a:picLocks noChangeAspect="1"/>
          </p:cNvPicPr>
          <p:nvPr/>
        </p:nvPicPr>
        <p:blipFill rotWithShape="1">
          <a:blip r:embed="rId3"/>
          <a:srcRect l="21250" t="36191" r="23661" b="17778"/>
          <a:stretch/>
        </p:blipFill>
        <p:spPr>
          <a:xfrm>
            <a:off x="936482" y="493253"/>
            <a:ext cx="9905380" cy="4655689"/>
          </a:xfrm>
          <a:prstGeom prst="rect">
            <a:avLst/>
          </a:prstGeom>
        </p:spPr>
      </p:pic>
      <p:sp>
        <p:nvSpPr>
          <p:cNvPr id="16" name="Sous-titre 4">
            <a:extLst>
              <a:ext uri="{FF2B5EF4-FFF2-40B4-BE49-F238E27FC236}">
                <a16:creationId xmlns:a16="http://schemas.microsoft.com/office/drawing/2014/main" id="{6627A6D7-C4F0-4FE7-AE52-6BA5BF6CE777}"/>
              </a:ext>
            </a:extLst>
          </p:cNvPr>
          <p:cNvSpPr txBox="1">
            <a:spLocks/>
          </p:cNvSpPr>
          <p:nvPr/>
        </p:nvSpPr>
        <p:spPr bwMode="auto">
          <a:xfrm>
            <a:off x="379878" y="5508171"/>
            <a:ext cx="11432244" cy="1443528"/>
          </a:xfrm>
          <a:prstGeom prst="rect">
            <a:avLst/>
          </a:prstGeom>
        </p:spPr>
        <p:txBody>
          <a:bodyPr vert="horz" lIns="91440" tIns="45720" rIns="91440" bIns="45720" rtlCol="0">
            <a:normAutofit/>
          </a:bodyPr>
          <a:lstStyle>
            <a:lvl1pPr marL="228589" indent="-228589" algn="l" defTabSz="914354">
              <a:lnSpc>
                <a:spcPct val="90000"/>
              </a:lnSpc>
              <a:spcBef>
                <a:spcPts val="1000"/>
              </a:spcBef>
              <a:buFont typeface="Arial"/>
              <a:buChar char="•"/>
              <a:defRPr sz="2800">
                <a:solidFill>
                  <a:schemeClr val="tx1"/>
                </a:solidFill>
                <a:latin typeface="Quicksand"/>
                <a:ea typeface="+mn-ea"/>
                <a:cs typeface="+mn-cs"/>
              </a:defRPr>
            </a:lvl1pPr>
            <a:lvl2pPr marL="685766" indent="-228589" algn="l" defTabSz="914354">
              <a:lnSpc>
                <a:spcPct val="90000"/>
              </a:lnSpc>
              <a:spcBef>
                <a:spcPts val="500"/>
              </a:spcBef>
              <a:buFont typeface="Arial"/>
              <a:buChar char="•"/>
              <a:defRPr sz="2400">
                <a:solidFill>
                  <a:schemeClr val="tx1"/>
                </a:solidFill>
                <a:latin typeface="Quicksand"/>
                <a:ea typeface="+mn-ea"/>
                <a:cs typeface="+mn-cs"/>
              </a:defRPr>
            </a:lvl2pPr>
            <a:lvl3pPr marL="1142942" indent="-228589" algn="l" defTabSz="914354">
              <a:lnSpc>
                <a:spcPct val="90000"/>
              </a:lnSpc>
              <a:spcBef>
                <a:spcPts val="500"/>
              </a:spcBef>
              <a:buFont typeface="Arial"/>
              <a:buChar char="•"/>
              <a:defRPr sz="2000">
                <a:solidFill>
                  <a:schemeClr val="tx1"/>
                </a:solidFill>
                <a:latin typeface="Quicksand"/>
                <a:ea typeface="+mn-ea"/>
                <a:cs typeface="+mn-cs"/>
              </a:defRPr>
            </a:lvl3pPr>
            <a:lvl4pPr marL="1600120" indent="-228589" algn="l" defTabSz="914354">
              <a:lnSpc>
                <a:spcPct val="90000"/>
              </a:lnSpc>
              <a:spcBef>
                <a:spcPts val="500"/>
              </a:spcBef>
              <a:buFont typeface="Arial"/>
              <a:buChar char="•"/>
              <a:defRPr sz="1800">
                <a:solidFill>
                  <a:schemeClr val="tx1"/>
                </a:solidFill>
                <a:latin typeface="Quicksand"/>
                <a:ea typeface="+mn-ea"/>
                <a:cs typeface="+mn-cs"/>
              </a:defRPr>
            </a:lvl4pPr>
            <a:lvl5pPr marL="2057298" indent="-228589" algn="l" defTabSz="914354">
              <a:lnSpc>
                <a:spcPct val="90000"/>
              </a:lnSpc>
              <a:spcBef>
                <a:spcPts val="500"/>
              </a:spcBef>
              <a:buFont typeface="Arial"/>
              <a:buChar char="•"/>
              <a:defRPr sz="1800">
                <a:solidFill>
                  <a:schemeClr val="tx1"/>
                </a:solidFill>
                <a:latin typeface="Quicksand"/>
                <a:ea typeface="+mn-ea"/>
                <a:cs typeface="+mn-cs"/>
              </a:defRPr>
            </a:lvl5pPr>
            <a:lvl6pPr marL="2514474" indent="-228589" algn="l" defTabSz="914354">
              <a:lnSpc>
                <a:spcPct val="90000"/>
              </a:lnSpc>
              <a:spcBef>
                <a:spcPts val="500"/>
              </a:spcBef>
              <a:buFont typeface="Arial"/>
              <a:buChar char="•"/>
              <a:defRPr sz="1800">
                <a:solidFill>
                  <a:schemeClr val="tx1"/>
                </a:solidFill>
                <a:latin typeface="+mn-lt"/>
                <a:ea typeface="+mn-ea"/>
                <a:cs typeface="+mn-cs"/>
              </a:defRPr>
            </a:lvl6pPr>
            <a:lvl7pPr marL="2971651" indent="-228589" algn="l" defTabSz="914354">
              <a:lnSpc>
                <a:spcPct val="90000"/>
              </a:lnSpc>
              <a:spcBef>
                <a:spcPts val="500"/>
              </a:spcBef>
              <a:buFont typeface="Arial"/>
              <a:buChar char="•"/>
              <a:defRPr sz="1800">
                <a:solidFill>
                  <a:schemeClr val="tx1"/>
                </a:solidFill>
                <a:latin typeface="+mn-lt"/>
                <a:ea typeface="+mn-ea"/>
                <a:cs typeface="+mn-cs"/>
              </a:defRPr>
            </a:lvl7pPr>
            <a:lvl8pPr marL="3428829" indent="-228589" algn="l" defTabSz="914354">
              <a:lnSpc>
                <a:spcPct val="90000"/>
              </a:lnSpc>
              <a:spcBef>
                <a:spcPts val="500"/>
              </a:spcBef>
              <a:buFont typeface="Arial"/>
              <a:buChar char="•"/>
              <a:defRPr sz="1800">
                <a:solidFill>
                  <a:schemeClr val="tx1"/>
                </a:solidFill>
                <a:latin typeface="+mn-lt"/>
                <a:ea typeface="+mn-ea"/>
                <a:cs typeface="+mn-cs"/>
              </a:defRPr>
            </a:lvl8pPr>
            <a:lvl9pPr marL="3886006" indent="-228589" algn="l" defTabSz="914354">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fr-FR" sz="1600" dirty="0" err="1"/>
              <a:t>Lazzeri</a:t>
            </a:r>
            <a:r>
              <a:rPr lang="fr-FR" sz="1600" dirty="0"/>
              <a:t>, Emma. (2023, June 5). ICDI </a:t>
            </a:r>
            <a:r>
              <a:rPr lang="fr-FR" sz="1600" dirty="0" err="1"/>
              <a:t>Competence</a:t>
            </a:r>
            <a:r>
              <a:rPr lang="fr-FR" sz="1600" dirty="0"/>
              <a:t> Centre : National Initiative and </a:t>
            </a:r>
            <a:r>
              <a:rPr lang="fr-FR" sz="1600" dirty="0" err="1"/>
              <a:t>European</a:t>
            </a:r>
            <a:r>
              <a:rPr lang="fr-FR" sz="1600" dirty="0"/>
              <a:t> Synergies, </a:t>
            </a:r>
            <a:r>
              <a:rPr lang="fr-FR" sz="1600" dirty="0" err="1"/>
              <a:t>Italian</a:t>
            </a:r>
            <a:r>
              <a:rPr lang="fr-FR" sz="1600" dirty="0"/>
              <a:t> Tripartite </a:t>
            </a:r>
            <a:r>
              <a:rPr lang="fr-FR" sz="1600" dirty="0" err="1"/>
              <a:t>Assembly</a:t>
            </a:r>
            <a:r>
              <a:rPr lang="fr-FR" sz="1600" dirty="0"/>
              <a:t> on the </a:t>
            </a:r>
            <a:r>
              <a:rPr lang="fr-FR" sz="1600" dirty="0" err="1"/>
              <a:t>European</a:t>
            </a:r>
            <a:r>
              <a:rPr lang="fr-FR" sz="1600" dirty="0"/>
              <a:t> Open Science Cloud, Rome, </a:t>
            </a:r>
            <a:r>
              <a:rPr lang="fr-FR" sz="1600" dirty="0" err="1"/>
              <a:t>Italy</a:t>
            </a:r>
            <a:r>
              <a:rPr lang="fr-FR" sz="1600" dirty="0"/>
              <a:t>. Open-Science.it. </a:t>
            </a:r>
            <a:r>
              <a:rPr lang="fr-FR" sz="1600" u="sng" dirty="0">
                <a:hlinkClick r:id="rId4"/>
              </a:rPr>
              <a:t>https://open-science.it/documents/20123/0/Lazzeri_ICDI.pdf/0b5db97e-7a0d-57ec-b08c-9b0d4e593f58?t=1686228720154</a:t>
            </a:r>
            <a:r>
              <a:rPr lang="fr-FR" sz="1600" u="sng" dirty="0"/>
              <a:t> </a:t>
            </a:r>
            <a:endParaRPr lang="fr-FR" dirty="0"/>
          </a:p>
        </p:txBody>
      </p:sp>
    </p:spTree>
    <p:extLst>
      <p:ext uri="{BB962C8B-B14F-4D97-AF65-F5344CB8AC3E}">
        <p14:creationId xmlns:p14="http://schemas.microsoft.com/office/powerpoint/2010/main" val="579323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Conclusion</a:t>
            </a:r>
            <a:endParaRPr/>
          </a:p>
        </p:txBody>
      </p:sp>
      <p:sp>
        <p:nvSpPr>
          <p:cNvPr id="5" name="Espace réservé du contenu 4"/>
          <p:cNvSpPr>
            <a:spLocks noGrp="1"/>
          </p:cNvSpPr>
          <p:nvPr>
            <p:ph idx="1"/>
          </p:nvPr>
        </p:nvSpPr>
        <p:spPr/>
        <p:txBody>
          <a:bodyPr/>
          <a:lstStyle/>
          <a:p>
            <a:r>
              <a:rPr lang="fr-FR" dirty="0"/>
              <a:t>Objectifs :</a:t>
            </a:r>
          </a:p>
          <a:p>
            <a:pPr lvl="1"/>
            <a:r>
              <a:rPr lang="fr-FR" b="1" dirty="0">
                <a:solidFill>
                  <a:schemeClr val="accent1"/>
                </a:solidFill>
              </a:rPr>
              <a:t>Adopter</a:t>
            </a:r>
            <a:r>
              <a:rPr lang="fr-FR" dirty="0"/>
              <a:t> la pratique au niveau français</a:t>
            </a:r>
          </a:p>
          <a:p>
            <a:pPr lvl="1"/>
            <a:r>
              <a:rPr lang="fr-FR" b="1" dirty="0">
                <a:solidFill>
                  <a:schemeClr val="accent4"/>
                </a:solidFill>
              </a:rPr>
              <a:t>Echanger</a:t>
            </a:r>
            <a:r>
              <a:rPr lang="fr-FR" dirty="0"/>
              <a:t> sur la pratique</a:t>
            </a:r>
          </a:p>
          <a:p>
            <a:endParaRPr lang="fr-FR" dirty="0"/>
          </a:p>
        </p:txBody>
      </p:sp>
      <p:sp>
        <p:nvSpPr>
          <p:cNvPr id="9" name="Flèche : droite rayée 8">
            <a:extLst>
              <a:ext uri="{FF2B5EF4-FFF2-40B4-BE49-F238E27FC236}">
                <a16:creationId xmlns:a16="http://schemas.microsoft.com/office/drawing/2014/main" id="{5909FA80-43E5-459C-9179-92361A1E835D}"/>
              </a:ext>
            </a:extLst>
          </p:cNvPr>
          <p:cNvSpPr/>
          <p:nvPr/>
        </p:nvSpPr>
        <p:spPr bwMode="auto">
          <a:xfrm rot="10800000">
            <a:off x="5359399" y="3574155"/>
            <a:ext cx="2528999" cy="818490"/>
          </a:xfrm>
          <a:prstGeom prst="striped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0" name="Flèche : droite rayée 9">
            <a:extLst>
              <a:ext uri="{FF2B5EF4-FFF2-40B4-BE49-F238E27FC236}">
                <a16:creationId xmlns:a16="http://schemas.microsoft.com/office/drawing/2014/main" id="{E1546377-F920-42CC-ADCC-0739289B2D54}"/>
              </a:ext>
            </a:extLst>
          </p:cNvPr>
          <p:cNvSpPr/>
          <p:nvPr/>
        </p:nvSpPr>
        <p:spPr bwMode="auto">
          <a:xfrm>
            <a:off x="4698999" y="4460111"/>
            <a:ext cx="2736469" cy="818490"/>
          </a:xfrm>
          <a:prstGeom prst="striped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12" name="Image 11">
            <a:extLst>
              <a:ext uri="{FF2B5EF4-FFF2-40B4-BE49-F238E27FC236}">
                <a16:creationId xmlns:a16="http://schemas.microsoft.com/office/drawing/2014/main" id="{966828C7-A728-4621-AB3F-39A38F7FA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13" y="3178207"/>
            <a:ext cx="3090356" cy="2428875"/>
          </a:xfrm>
          <a:prstGeom prst="rect">
            <a:avLst/>
          </a:prstGeom>
        </p:spPr>
      </p:pic>
      <p:pic>
        <p:nvPicPr>
          <p:cNvPr id="13" name="Espace réservé du contenu 9">
            <a:extLst>
              <a:ext uri="{FF2B5EF4-FFF2-40B4-BE49-F238E27FC236}">
                <a16:creationId xmlns:a16="http://schemas.microsoft.com/office/drawing/2014/main" id="{8FB175BE-46E5-4AB7-A867-228F3B24070C}"/>
              </a:ext>
            </a:extLst>
          </p:cNvPr>
          <p:cNvPicPr>
            <a:picLocks noChangeAspect="1"/>
          </p:cNvPicPr>
          <p:nvPr/>
        </p:nvPicPr>
        <p:blipFill>
          <a:blip r:embed="rId4"/>
          <a:srcRect l="29860" t="67724" r="47844" b="10549"/>
          <a:stretch/>
        </p:blipFill>
        <p:spPr bwMode="auto">
          <a:xfrm>
            <a:off x="8456487" y="3078029"/>
            <a:ext cx="2375638" cy="231472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3"/>
          <p:cNvSpPr>
            <a:spLocks noGrp="1"/>
          </p:cNvSpPr>
          <p:nvPr>
            <p:ph type="title"/>
          </p:nvPr>
        </p:nvSpPr>
        <p:spPr bwMode="auto"/>
        <p:txBody>
          <a:bodyPr/>
          <a:lstStyle/>
          <a:p>
            <a:pPr>
              <a:defRPr/>
            </a:pPr>
            <a:r>
              <a:rPr lang="fr-FR"/>
              <a:t>Merci de votre attention. Des questions ?</a:t>
            </a:r>
            <a:endParaRPr/>
          </a:p>
        </p:txBody>
      </p:sp>
      <p:sp>
        <p:nvSpPr>
          <p:cNvPr id="5" name="Sous-titre 4"/>
          <p:cNvSpPr>
            <a:spLocks noGrp="1"/>
          </p:cNvSpPr>
          <p:nvPr>
            <p:ph type="body" idx="1"/>
          </p:nvPr>
        </p:nvSpPr>
        <p:spPr bwMode="auto"/>
        <p:txBody>
          <a:bodyPr>
            <a:normAutofit/>
          </a:bodyPr>
          <a:lstStyle/>
          <a:p>
            <a:pPr>
              <a:defRPr/>
            </a:pPr>
            <a:r>
              <a:rPr lang="fr-FR" sz="1600" dirty="0"/>
              <a:t>Présentation basée sur :</a:t>
            </a:r>
            <a:endParaRPr dirty="0"/>
          </a:p>
          <a:p>
            <a:pPr>
              <a:defRPr/>
            </a:pPr>
            <a:r>
              <a:rPr lang="fr-FR" sz="1600" dirty="0" err="1"/>
              <a:t>Lazzeri</a:t>
            </a:r>
            <a:r>
              <a:rPr lang="fr-FR" sz="1600" dirty="0"/>
              <a:t>, Emma. (2022, </a:t>
            </a:r>
            <a:r>
              <a:rPr lang="fr-FR" sz="1600" dirty="0" err="1"/>
              <a:t>September</a:t>
            </a:r>
            <a:r>
              <a:rPr lang="fr-FR" sz="1600" dirty="0"/>
              <a:t> 21). Skills4EOSC Vision and Objectives. Skills4EOSC </a:t>
            </a:r>
            <a:r>
              <a:rPr lang="fr-FR" sz="1600" dirty="0" err="1"/>
              <a:t>Kickoff</a:t>
            </a:r>
            <a:r>
              <a:rPr lang="fr-FR" sz="1600" dirty="0"/>
              <a:t> Meeting, Pisa, </a:t>
            </a:r>
            <a:r>
              <a:rPr lang="fr-FR" sz="1600" dirty="0" err="1"/>
              <a:t>Italy</a:t>
            </a:r>
            <a:r>
              <a:rPr lang="fr-FR" sz="1600" dirty="0"/>
              <a:t>. </a:t>
            </a:r>
            <a:r>
              <a:rPr lang="fr-FR" sz="1600" dirty="0" err="1"/>
              <a:t>Zenodo</a:t>
            </a:r>
            <a:r>
              <a:rPr lang="fr-FR" sz="1600" dirty="0"/>
              <a:t>. </a:t>
            </a:r>
            <a:r>
              <a:rPr lang="fr-FR" sz="1600" u="sng" dirty="0">
                <a:hlinkClick r:id="rId2" tooltip="https://zenodo.org/records/7113503"/>
              </a:rPr>
              <a:t>https://zenodo.org/records/7113503</a:t>
            </a:r>
            <a:r>
              <a:rPr lang="fr-FR" sz="1600" dirty="0"/>
              <a:t>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normAutofit/>
          </a:bodyPr>
          <a:lstStyle/>
          <a:p>
            <a:pPr>
              <a:defRPr/>
            </a:pPr>
            <a:r>
              <a:rPr lang="fr-FR" sz="3600" dirty="0">
                <a:solidFill>
                  <a:schemeClr val="tx2">
                    <a:lumMod val="75000"/>
                  </a:schemeClr>
                </a:solidFill>
              </a:rPr>
              <a:t>Plan</a:t>
            </a:r>
            <a:endParaRPr sz="3600" dirty="0">
              <a:solidFill>
                <a:schemeClr val="tx2">
                  <a:lumMod val="75000"/>
                </a:schemeClr>
              </a:solidFill>
            </a:endParaRPr>
          </a:p>
        </p:txBody>
      </p:sp>
      <p:sp>
        <p:nvSpPr>
          <p:cNvPr id="3" name="Espace réservé du contenu 2"/>
          <p:cNvSpPr>
            <a:spLocks noGrp="1"/>
          </p:cNvSpPr>
          <p:nvPr>
            <p:ph idx="1"/>
          </p:nvPr>
        </p:nvSpPr>
        <p:spPr bwMode="auto">
          <a:xfrm>
            <a:off x="838200" y="1565978"/>
            <a:ext cx="10515600" cy="4351338"/>
          </a:xfrm>
        </p:spPr>
        <p:txBody>
          <a:bodyPr>
            <a:normAutofit fontScale="92500" lnSpcReduction="20000"/>
          </a:bodyPr>
          <a:lstStyle/>
          <a:p>
            <a:pPr>
              <a:defRPr/>
            </a:pPr>
            <a:endParaRPr lang="fr-FR" dirty="0"/>
          </a:p>
          <a:p>
            <a:pPr>
              <a:defRPr/>
            </a:pPr>
            <a:r>
              <a:rPr lang="fr-FR" sz="3200" b="1" dirty="0">
                <a:solidFill>
                  <a:schemeClr val="accent3"/>
                </a:solidFill>
              </a:rPr>
              <a:t>Présentation</a:t>
            </a:r>
            <a:r>
              <a:rPr lang="fr-FR" sz="3200" dirty="0"/>
              <a:t> du projet (partenaires/pays/enjeux et objectifs)</a:t>
            </a:r>
            <a:endParaRPr sz="3200" dirty="0"/>
          </a:p>
          <a:p>
            <a:pPr>
              <a:defRPr/>
            </a:pPr>
            <a:r>
              <a:rPr lang="fr-FR" sz="3200" b="1" dirty="0">
                <a:solidFill>
                  <a:schemeClr val="accent4">
                    <a:lumMod val="75000"/>
                  </a:schemeClr>
                </a:solidFill>
              </a:rPr>
              <a:t>Profils</a:t>
            </a:r>
            <a:r>
              <a:rPr lang="fr-FR" sz="3200" dirty="0"/>
              <a:t> métiers (Minimum Viable </a:t>
            </a:r>
            <a:r>
              <a:rPr lang="fr-FR" sz="3200" dirty="0" err="1"/>
              <a:t>Skillset</a:t>
            </a:r>
            <a:r>
              <a:rPr lang="fr-FR" sz="3200" dirty="0"/>
              <a:t>)</a:t>
            </a:r>
          </a:p>
          <a:p>
            <a:pPr>
              <a:defRPr/>
            </a:pPr>
            <a:r>
              <a:rPr lang="fr-FR" sz="3200" b="1" dirty="0">
                <a:solidFill>
                  <a:schemeClr val="accent2"/>
                </a:solidFill>
              </a:rPr>
              <a:t>Formations</a:t>
            </a:r>
            <a:r>
              <a:rPr lang="fr-FR" sz="3200" dirty="0"/>
              <a:t> à la science ouverte – </a:t>
            </a:r>
            <a:r>
              <a:rPr lang="fr-FR" sz="3200" b="1" dirty="0">
                <a:solidFill>
                  <a:schemeClr val="accent2"/>
                </a:solidFill>
              </a:rPr>
              <a:t>FAIR-by-design</a:t>
            </a:r>
            <a:r>
              <a:rPr lang="fr-FR" sz="3200" b="1" dirty="0">
                <a:solidFill>
                  <a:schemeClr val="accent2">
                    <a:lumMod val="75000"/>
                  </a:schemeClr>
                </a:solidFill>
              </a:rPr>
              <a:t> </a:t>
            </a:r>
            <a:r>
              <a:rPr lang="fr-FR" sz="3200" b="1" dirty="0" err="1">
                <a:solidFill>
                  <a:schemeClr val="accent2"/>
                </a:solidFill>
              </a:rPr>
              <a:t>methodology</a:t>
            </a:r>
            <a:endParaRPr sz="3200" b="1" dirty="0">
              <a:solidFill>
                <a:schemeClr val="accent2"/>
              </a:solidFill>
            </a:endParaRPr>
          </a:p>
          <a:p>
            <a:pPr>
              <a:defRPr/>
            </a:pPr>
            <a:r>
              <a:rPr lang="fr-FR" sz="3200" dirty="0"/>
              <a:t>Formations pour les </a:t>
            </a:r>
            <a:r>
              <a:rPr lang="fr-FR" sz="3200" b="1" dirty="0">
                <a:solidFill>
                  <a:schemeClr val="accent1"/>
                </a:solidFill>
              </a:rPr>
              <a:t>Data Stewards </a:t>
            </a:r>
            <a:r>
              <a:rPr lang="fr-FR" sz="3200" dirty="0"/>
              <a:t>– curricula et parcours</a:t>
            </a:r>
          </a:p>
          <a:p>
            <a:pPr>
              <a:defRPr/>
            </a:pPr>
            <a:r>
              <a:rPr lang="fr-FR" sz="3200" dirty="0"/>
              <a:t>Aspects </a:t>
            </a:r>
            <a:r>
              <a:rPr lang="fr-FR" sz="3200" b="1" dirty="0">
                <a:solidFill>
                  <a:schemeClr val="accent3"/>
                </a:solidFill>
              </a:rPr>
              <a:t>disciplinaires</a:t>
            </a:r>
          </a:p>
          <a:p>
            <a:pPr>
              <a:defRPr/>
            </a:pPr>
            <a:r>
              <a:rPr lang="fr-FR" sz="3200" dirty="0" smtClean="0"/>
              <a:t>Objectif </a:t>
            </a:r>
            <a:r>
              <a:rPr lang="fr-FR" sz="3200" dirty="0"/>
              <a:t>des « </a:t>
            </a:r>
            <a:r>
              <a:rPr lang="fr-FR" sz="3200" b="1" dirty="0" err="1">
                <a:solidFill>
                  <a:schemeClr val="accent2"/>
                </a:solidFill>
              </a:rPr>
              <a:t>Competence</a:t>
            </a:r>
            <a:r>
              <a:rPr lang="fr-FR" sz="3200" b="1" dirty="0">
                <a:solidFill>
                  <a:schemeClr val="accent2"/>
                </a:solidFill>
              </a:rPr>
              <a:t> Centers </a:t>
            </a:r>
            <a:r>
              <a:rPr lang="fr-FR" sz="3200" dirty="0"/>
              <a:t>»</a:t>
            </a:r>
          </a:p>
          <a:p>
            <a:pPr>
              <a:defRPr/>
            </a:pPr>
            <a:r>
              <a:rPr lang="fr-FR" sz="3200" b="1" dirty="0">
                <a:solidFill>
                  <a:schemeClr val="accent1"/>
                </a:solidFill>
              </a:rPr>
              <a:t>Conclusion</a:t>
            </a:r>
            <a:endParaRPr sz="3200" b="1" dirty="0">
              <a:solidFill>
                <a:schemeClr val="accent1"/>
              </a:solidFill>
            </a:endParaRPr>
          </a:p>
        </p:txBody>
      </p:sp>
    </p:spTree>
    <p:extLst>
      <p:ext uri="{BB962C8B-B14F-4D97-AF65-F5344CB8AC3E}">
        <p14:creationId xmlns:p14="http://schemas.microsoft.com/office/powerpoint/2010/main" val="2527027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itre 6"/>
          <p:cNvSpPr>
            <a:spLocks noGrp="1"/>
          </p:cNvSpPr>
          <p:nvPr>
            <p:ph type="title"/>
          </p:nvPr>
        </p:nvSpPr>
        <p:spPr bwMode="auto"/>
        <p:txBody>
          <a:bodyPr>
            <a:normAutofit/>
          </a:bodyPr>
          <a:lstStyle/>
          <a:p>
            <a:pPr>
              <a:defRPr/>
            </a:pPr>
            <a:r>
              <a:rPr lang="fr-FR" sz="3600" dirty="0">
                <a:solidFill>
                  <a:schemeClr val="tx2">
                    <a:lumMod val="75000"/>
                  </a:schemeClr>
                </a:solidFill>
              </a:rPr>
              <a:t>Skills4EOSC</a:t>
            </a:r>
            <a:endParaRPr sz="3600" dirty="0">
              <a:solidFill>
                <a:schemeClr val="tx2">
                  <a:lumMod val="75000"/>
                </a:schemeClr>
              </a:solidFill>
            </a:endParaRPr>
          </a:p>
        </p:txBody>
      </p:sp>
      <p:pic>
        <p:nvPicPr>
          <p:cNvPr id="5" name="Espace réservé du contenu 4"/>
          <p:cNvPicPr>
            <a:picLocks noGrp="1" noChangeAspect="1"/>
          </p:cNvPicPr>
          <p:nvPr>
            <p:ph idx="1"/>
          </p:nvPr>
        </p:nvPicPr>
        <p:blipFill>
          <a:blip r:embed="rId3"/>
          <a:stretch/>
        </p:blipFill>
        <p:spPr bwMode="auto">
          <a:xfrm>
            <a:off x="2586443" y="3229753"/>
            <a:ext cx="7019114" cy="2924631"/>
          </a:xfrm>
          <a:prstGeom prst="rect">
            <a:avLst/>
          </a:prstGeom>
        </p:spPr>
      </p:pic>
      <p:sp>
        <p:nvSpPr>
          <p:cNvPr id="15" name="Espace réservé du contenu 2"/>
          <p:cNvSpPr txBox="1"/>
          <p:nvPr/>
        </p:nvSpPr>
        <p:spPr bwMode="auto">
          <a:xfrm>
            <a:off x="838200" y="1588558"/>
            <a:ext cx="10515600" cy="4351338"/>
          </a:xfrm>
          <a:prstGeom prst="rect">
            <a:avLst/>
          </a:prstGeom>
        </p:spPr>
        <p:txBody>
          <a:bodyPr vert="horz" lIns="91440" tIns="45720" rIns="91440" bIns="45720" rtlCol="0">
            <a:normAutofit/>
          </a:bodyPr>
          <a:lstStyle>
            <a:lvl1pPr marL="228589" indent="-228589" algn="l" defTabSz="914354">
              <a:lnSpc>
                <a:spcPct val="90000"/>
              </a:lnSpc>
              <a:spcBef>
                <a:spcPts val="1000"/>
              </a:spcBef>
              <a:buFont typeface="Arial"/>
              <a:buChar char="•"/>
              <a:defRPr sz="2800">
                <a:solidFill>
                  <a:schemeClr val="tx1"/>
                </a:solidFill>
                <a:latin typeface="Quicksand"/>
                <a:ea typeface="+mn-ea"/>
                <a:cs typeface="+mn-cs"/>
              </a:defRPr>
            </a:lvl1pPr>
            <a:lvl2pPr marL="685766" indent="-228589" algn="l" defTabSz="914354">
              <a:lnSpc>
                <a:spcPct val="90000"/>
              </a:lnSpc>
              <a:spcBef>
                <a:spcPts val="500"/>
              </a:spcBef>
              <a:buFont typeface="Arial"/>
              <a:buChar char="•"/>
              <a:defRPr sz="2400">
                <a:solidFill>
                  <a:schemeClr val="tx1"/>
                </a:solidFill>
                <a:latin typeface="Quicksand"/>
                <a:ea typeface="+mn-ea"/>
                <a:cs typeface="+mn-cs"/>
              </a:defRPr>
            </a:lvl2pPr>
            <a:lvl3pPr marL="1142942" indent="-228589" algn="l" defTabSz="914354">
              <a:lnSpc>
                <a:spcPct val="90000"/>
              </a:lnSpc>
              <a:spcBef>
                <a:spcPts val="500"/>
              </a:spcBef>
              <a:buFont typeface="Arial"/>
              <a:buChar char="•"/>
              <a:defRPr sz="2000">
                <a:solidFill>
                  <a:schemeClr val="tx1"/>
                </a:solidFill>
                <a:latin typeface="Quicksand"/>
                <a:ea typeface="+mn-ea"/>
                <a:cs typeface="+mn-cs"/>
              </a:defRPr>
            </a:lvl3pPr>
            <a:lvl4pPr marL="1600120" indent="-228589" algn="l" defTabSz="914354">
              <a:lnSpc>
                <a:spcPct val="90000"/>
              </a:lnSpc>
              <a:spcBef>
                <a:spcPts val="500"/>
              </a:spcBef>
              <a:buFont typeface="Arial"/>
              <a:buChar char="•"/>
              <a:defRPr sz="1800">
                <a:solidFill>
                  <a:schemeClr val="tx1"/>
                </a:solidFill>
                <a:latin typeface="Quicksand"/>
                <a:ea typeface="+mn-ea"/>
                <a:cs typeface="+mn-cs"/>
              </a:defRPr>
            </a:lvl4pPr>
            <a:lvl5pPr marL="2057298" indent="-228589" algn="l" defTabSz="914354">
              <a:lnSpc>
                <a:spcPct val="90000"/>
              </a:lnSpc>
              <a:spcBef>
                <a:spcPts val="500"/>
              </a:spcBef>
              <a:buFont typeface="Arial"/>
              <a:buChar char="•"/>
              <a:defRPr sz="1800">
                <a:solidFill>
                  <a:schemeClr val="tx1"/>
                </a:solidFill>
                <a:latin typeface="Quicksand"/>
                <a:ea typeface="+mn-ea"/>
                <a:cs typeface="+mn-cs"/>
              </a:defRPr>
            </a:lvl5pPr>
            <a:lvl6pPr marL="2514474" indent="-228589" algn="l" defTabSz="914354">
              <a:lnSpc>
                <a:spcPct val="90000"/>
              </a:lnSpc>
              <a:spcBef>
                <a:spcPts val="500"/>
              </a:spcBef>
              <a:buFont typeface="Arial"/>
              <a:buChar char="•"/>
              <a:defRPr sz="1800">
                <a:solidFill>
                  <a:schemeClr val="tx1"/>
                </a:solidFill>
                <a:latin typeface="+mn-lt"/>
                <a:ea typeface="+mn-ea"/>
                <a:cs typeface="+mn-cs"/>
              </a:defRPr>
            </a:lvl6pPr>
            <a:lvl7pPr marL="2971651" indent="-228589" algn="l" defTabSz="914354">
              <a:lnSpc>
                <a:spcPct val="90000"/>
              </a:lnSpc>
              <a:spcBef>
                <a:spcPts val="500"/>
              </a:spcBef>
              <a:buFont typeface="Arial"/>
              <a:buChar char="•"/>
              <a:defRPr sz="1800">
                <a:solidFill>
                  <a:schemeClr val="tx1"/>
                </a:solidFill>
                <a:latin typeface="+mn-lt"/>
                <a:ea typeface="+mn-ea"/>
                <a:cs typeface="+mn-cs"/>
              </a:defRPr>
            </a:lvl7pPr>
            <a:lvl8pPr marL="3428829" indent="-228589" algn="l" defTabSz="914354">
              <a:lnSpc>
                <a:spcPct val="90000"/>
              </a:lnSpc>
              <a:spcBef>
                <a:spcPts val="500"/>
              </a:spcBef>
              <a:buFont typeface="Arial"/>
              <a:buChar char="•"/>
              <a:defRPr sz="1800">
                <a:solidFill>
                  <a:schemeClr val="tx1"/>
                </a:solidFill>
                <a:latin typeface="+mn-lt"/>
                <a:ea typeface="+mn-ea"/>
                <a:cs typeface="+mn-cs"/>
              </a:defRPr>
            </a:lvl8pPr>
            <a:lvl9pPr marL="3886006" indent="-228589" algn="l" defTabSz="914354">
              <a:lnSpc>
                <a:spcPct val="90000"/>
              </a:lnSpc>
              <a:spcBef>
                <a:spcPts val="500"/>
              </a:spcBef>
              <a:buFont typeface="Arial"/>
              <a:buChar char="•"/>
              <a:defRPr sz="1800">
                <a:solidFill>
                  <a:schemeClr val="tx1"/>
                </a:solidFill>
                <a:latin typeface="+mn-lt"/>
                <a:ea typeface="+mn-ea"/>
                <a:cs typeface="+mn-cs"/>
              </a:defRPr>
            </a:lvl9pPr>
          </a:lstStyle>
          <a:p>
            <a:pPr>
              <a:defRPr/>
            </a:pPr>
            <a:r>
              <a:rPr lang="fr-FR" dirty="0"/>
              <a:t>Compétences pour EOSC : créer un </a:t>
            </a:r>
            <a:r>
              <a:rPr lang="fr-FR" b="1" dirty="0">
                <a:solidFill>
                  <a:schemeClr val="accent4">
                    <a:lumMod val="75000"/>
                  </a:schemeClr>
                </a:solidFill>
              </a:rPr>
              <a:t>écosystème de formation </a:t>
            </a:r>
            <a:r>
              <a:rPr lang="fr-FR" dirty="0"/>
              <a:t>pour la </a:t>
            </a:r>
            <a:r>
              <a:rPr lang="fr-FR" b="1" dirty="0">
                <a:solidFill>
                  <a:srgbClr val="92D050"/>
                </a:solidFill>
              </a:rPr>
              <a:t>science ouverte et FAIR </a:t>
            </a:r>
            <a:r>
              <a:rPr lang="fr-FR" dirty="0">
                <a:solidFill>
                  <a:schemeClr val="tx1">
                    <a:lumMod val="85000"/>
                    <a:lumOff val="15000"/>
                  </a:schemeClr>
                </a:solidFill>
              </a:rPr>
              <a:t>à l’échelle européenne</a:t>
            </a:r>
            <a:endParaRPr dirty="0"/>
          </a:p>
          <a:p>
            <a:pPr>
              <a:defRPr/>
            </a:pPr>
            <a:r>
              <a:rPr lang="fr-FR" b="1" dirty="0">
                <a:solidFill>
                  <a:srgbClr val="92D050"/>
                </a:solidFill>
              </a:rPr>
              <a:t>36 mois </a:t>
            </a:r>
            <a:r>
              <a:rPr lang="fr-FR" dirty="0">
                <a:solidFill>
                  <a:schemeClr val="tx1">
                    <a:lumMod val="95000"/>
                    <a:lumOff val="5000"/>
                  </a:schemeClr>
                </a:solidFill>
              </a:rPr>
              <a:t>: du 01/09/2022 au 31/08/2025 </a:t>
            </a:r>
            <a:r>
              <a:rPr lang="fr-FR" dirty="0" smtClean="0">
                <a:solidFill>
                  <a:schemeClr val="tx1">
                    <a:lumMod val="95000"/>
                    <a:lumOff val="5000"/>
                  </a:schemeClr>
                </a:solidFill>
              </a:rPr>
              <a:t>- (</a:t>
            </a:r>
            <a:r>
              <a:rPr lang="fr-FR" dirty="0">
                <a:solidFill>
                  <a:schemeClr val="tx1">
                    <a:lumMod val="95000"/>
                    <a:lumOff val="5000"/>
                  </a:schemeClr>
                </a:solidFill>
              </a:rPr>
              <a:t>8 </a:t>
            </a:r>
            <a:r>
              <a:rPr lang="fr-FR" dirty="0" smtClean="0">
                <a:solidFill>
                  <a:schemeClr val="tx1">
                    <a:lumMod val="95000"/>
                    <a:lumOff val="5000"/>
                  </a:schemeClr>
                </a:solidFill>
              </a:rPr>
              <a:t>WP)</a:t>
            </a:r>
            <a:endParaRPr lang="fr-FR" dirty="0"/>
          </a:p>
          <a:p>
            <a:pPr>
              <a:defRPr/>
            </a:pPr>
            <a:endParaRPr lang="fr-FR" dirty="0" smtClean="0">
              <a:solidFill>
                <a:schemeClr val="tx1">
                  <a:lumMod val="95000"/>
                  <a:lumOff val="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 name="Espace réservé du contenu 8"/>
          <p:cNvPicPr>
            <a:picLocks noGrp="1" noChangeAspect="1"/>
          </p:cNvPicPr>
          <p:nvPr>
            <p:ph idx="1"/>
          </p:nvPr>
        </p:nvPicPr>
        <p:blipFill>
          <a:blip r:embed="rId3"/>
          <a:srcRect l="14957" r="10835"/>
          <a:stretch/>
        </p:blipFill>
        <p:spPr bwMode="auto">
          <a:xfrm>
            <a:off x="6451600" y="1265075"/>
            <a:ext cx="5740400" cy="4351338"/>
          </a:xfrm>
          <a:prstGeom prst="rect">
            <a:avLst/>
          </a:prstGeom>
        </p:spPr>
      </p:pic>
      <p:sp>
        <p:nvSpPr>
          <p:cNvPr id="7" name="Titre 6"/>
          <p:cNvSpPr>
            <a:spLocks noGrp="1"/>
          </p:cNvSpPr>
          <p:nvPr>
            <p:ph type="title"/>
          </p:nvPr>
        </p:nvSpPr>
        <p:spPr bwMode="auto"/>
        <p:txBody>
          <a:bodyPr>
            <a:normAutofit/>
          </a:bodyPr>
          <a:lstStyle/>
          <a:p>
            <a:pPr>
              <a:defRPr/>
            </a:pPr>
            <a:r>
              <a:rPr lang="fr-FR" sz="3600" dirty="0">
                <a:solidFill>
                  <a:schemeClr val="tx2">
                    <a:lumMod val="75000"/>
                  </a:schemeClr>
                </a:solidFill>
              </a:rPr>
              <a:t>Qui en Europe ?</a:t>
            </a:r>
            <a:endParaRPr sz="3600" dirty="0">
              <a:solidFill>
                <a:schemeClr val="tx2">
                  <a:lumMod val="75000"/>
                </a:schemeClr>
              </a:solidFill>
            </a:endParaRPr>
          </a:p>
        </p:txBody>
      </p:sp>
      <p:sp>
        <p:nvSpPr>
          <p:cNvPr id="10" name="Google Shape;233;g17d79cb187b_0_54"/>
          <p:cNvSpPr txBox="1"/>
          <p:nvPr/>
        </p:nvSpPr>
        <p:spPr bwMode="auto">
          <a:xfrm>
            <a:off x="1117598" y="2028069"/>
            <a:ext cx="5619600" cy="3429000"/>
          </a:xfrm>
          <a:prstGeom prst="rect">
            <a:avLst/>
          </a:prstGeom>
        </p:spPr>
        <p:txBody>
          <a:bodyPr spcFirstLastPara="1" vertOverflow="overflow" horzOverflow="overflow" vert="horz" wrap="square" lIns="91423" tIns="45699" rIns="91423" bIns="45699" numCol="1" spcCol="0" rtlCol="0" fromWordArt="0" anchor="t" anchorCtr="0" forceAA="0" compatLnSpc="0">
            <a:normAutofit fontScale="92500" lnSpcReduction="10000"/>
          </a:bodyPr>
          <a:lstStyle>
            <a:lvl1pPr marL="228589" indent="-228589" algn="l" defTabSz="914354">
              <a:lnSpc>
                <a:spcPct val="90000"/>
              </a:lnSpc>
              <a:spcBef>
                <a:spcPts val="1000"/>
              </a:spcBef>
              <a:buFont typeface="Arial"/>
              <a:buChar char="•"/>
              <a:defRPr sz="2800">
                <a:solidFill>
                  <a:schemeClr val="tx1"/>
                </a:solidFill>
                <a:latin typeface="Quicksand"/>
                <a:ea typeface="+mn-ea"/>
                <a:cs typeface="+mn-cs"/>
              </a:defRPr>
            </a:lvl1pPr>
            <a:lvl2pPr marL="685766" indent="-228589" algn="l" defTabSz="914354">
              <a:lnSpc>
                <a:spcPct val="90000"/>
              </a:lnSpc>
              <a:spcBef>
                <a:spcPts val="500"/>
              </a:spcBef>
              <a:buFont typeface="Arial"/>
              <a:buChar char="•"/>
              <a:defRPr sz="2400">
                <a:solidFill>
                  <a:schemeClr val="tx1"/>
                </a:solidFill>
                <a:latin typeface="Quicksand"/>
                <a:ea typeface="+mn-ea"/>
                <a:cs typeface="+mn-cs"/>
              </a:defRPr>
            </a:lvl2pPr>
            <a:lvl3pPr marL="1142942" indent="-228589" algn="l" defTabSz="914354">
              <a:lnSpc>
                <a:spcPct val="90000"/>
              </a:lnSpc>
              <a:spcBef>
                <a:spcPts val="500"/>
              </a:spcBef>
              <a:buFont typeface="Arial"/>
              <a:buChar char="•"/>
              <a:defRPr sz="2000">
                <a:solidFill>
                  <a:schemeClr val="tx1"/>
                </a:solidFill>
                <a:latin typeface="Quicksand"/>
                <a:ea typeface="+mn-ea"/>
                <a:cs typeface="+mn-cs"/>
              </a:defRPr>
            </a:lvl3pPr>
            <a:lvl4pPr marL="1600120" indent="-228589" algn="l" defTabSz="914354">
              <a:lnSpc>
                <a:spcPct val="90000"/>
              </a:lnSpc>
              <a:spcBef>
                <a:spcPts val="500"/>
              </a:spcBef>
              <a:buFont typeface="Arial"/>
              <a:buChar char="•"/>
              <a:defRPr sz="1800">
                <a:solidFill>
                  <a:schemeClr val="tx1"/>
                </a:solidFill>
                <a:latin typeface="Quicksand"/>
                <a:ea typeface="+mn-ea"/>
                <a:cs typeface="+mn-cs"/>
              </a:defRPr>
            </a:lvl4pPr>
            <a:lvl5pPr marL="2057298" indent="-228589" algn="l" defTabSz="914354">
              <a:lnSpc>
                <a:spcPct val="90000"/>
              </a:lnSpc>
              <a:spcBef>
                <a:spcPts val="500"/>
              </a:spcBef>
              <a:buFont typeface="Arial"/>
              <a:buChar char="•"/>
              <a:defRPr sz="1800">
                <a:solidFill>
                  <a:schemeClr val="tx1"/>
                </a:solidFill>
                <a:latin typeface="Quicksand"/>
                <a:ea typeface="+mn-ea"/>
                <a:cs typeface="+mn-cs"/>
              </a:defRPr>
            </a:lvl5pPr>
            <a:lvl6pPr marL="2514474" indent="-228589" algn="l" defTabSz="914354">
              <a:lnSpc>
                <a:spcPct val="90000"/>
              </a:lnSpc>
              <a:spcBef>
                <a:spcPts val="500"/>
              </a:spcBef>
              <a:buFont typeface="Arial"/>
              <a:buChar char="•"/>
              <a:defRPr sz="1800">
                <a:solidFill>
                  <a:schemeClr val="tx1"/>
                </a:solidFill>
                <a:latin typeface="+mn-lt"/>
                <a:ea typeface="+mn-ea"/>
                <a:cs typeface="+mn-cs"/>
              </a:defRPr>
            </a:lvl6pPr>
            <a:lvl7pPr marL="2971651" indent="-228589" algn="l" defTabSz="914354">
              <a:lnSpc>
                <a:spcPct val="90000"/>
              </a:lnSpc>
              <a:spcBef>
                <a:spcPts val="500"/>
              </a:spcBef>
              <a:buFont typeface="Arial"/>
              <a:buChar char="•"/>
              <a:defRPr sz="1800">
                <a:solidFill>
                  <a:schemeClr val="tx1"/>
                </a:solidFill>
                <a:latin typeface="+mn-lt"/>
                <a:ea typeface="+mn-ea"/>
                <a:cs typeface="+mn-cs"/>
              </a:defRPr>
            </a:lvl7pPr>
            <a:lvl8pPr marL="3428829" indent="-228589" algn="l" defTabSz="914354">
              <a:lnSpc>
                <a:spcPct val="90000"/>
              </a:lnSpc>
              <a:spcBef>
                <a:spcPts val="500"/>
              </a:spcBef>
              <a:buFont typeface="Arial"/>
              <a:buChar char="•"/>
              <a:defRPr sz="1800">
                <a:solidFill>
                  <a:schemeClr val="tx1"/>
                </a:solidFill>
                <a:latin typeface="+mn-lt"/>
                <a:ea typeface="+mn-ea"/>
                <a:cs typeface="+mn-cs"/>
              </a:defRPr>
            </a:lvl8pPr>
            <a:lvl9pPr marL="3886006" indent="-228589" algn="l" defTabSz="914354">
              <a:lnSpc>
                <a:spcPct val="90000"/>
              </a:lnSpc>
              <a:spcBef>
                <a:spcPts val="500"/>
              </a:spcBef>
              <a:buFont typeface="Arial"/>
              <a:buChar char="•"/>
              <a:defRPr sz="1800">
                <a:solidFill>
                  <a:schemeClr val="tx1"/>
                </a:solidFill>
                <a:latin typeface="+mn-lt"/>
                <a:ea typeface="+mn-ea"/>
                <a:cs typeface="+mn-cs"/>
              </a:defRPr>
            </a:lvl9pPr>
          </a:lstStyle>
          <a:p>
            <a:pPr marL="0" indent="0">
              <a:spcBef>
                <a:spcPts val="999"/>
              </a:spcBef>
              <a:buFont typeface="Arial"/>
              <a:buNone/>
              <a:defRPr/>
            </a:pPr>
            <a:r>
              <a:rPr lang="en-US" dirty="0">
                <a:ea typeface="Century Gothic"/>
                <a:cs typeface="Century Gothic"/>
              </a:rPr>
              <a:t>44 </a:t>
            </a:r>
            <a:r>
              <a:rPr lang="en-US" b="1" dirty="0">
                <a:ea typeface="Century Gothic"/>
                <a:cs typeface="Century Gothic"/>
              </a:rPr>
              <a:t>participants</a:t>
            </a:r>
            <a:r>
              <a:rPr lang="en-US" dirty="0">
                <a:ea typeface="Century Gothic"/>
                <a:cs typeface="Century Gothic"/>
              </a:rPr>
              <a:t>, 18 pays</a:t>
            </a:r>
            <a:endParaRPr lang="en-US" b="1" dirty="0">
              <a:ea typeface="Century Gothic"/>
              <a:cs typeface="Century Gothic"/>
            </a:endParaRPr>
          </a:p>
          <a:p>
            <a:pPr marL="0" indent="0">
              <a:spcBef>
                <a:spcPts val="1999"/>
              </a:spcBef>
              <a:buFont typeface="Arial"/>
              <a:buNone/>
              <a:defRPr/>
            </a:pPr>
            <a:r>
              <a:rPr lang="en-US" dirty="0">
                <a:ea typeface="Century Gothic"/>
                <a:cs typeface="Century Gothic"/>
              </a:rPr>
              <a:t>“</a:t>
            </a:r>
            <a:r>
              <a:rPr lang="en-US" b="1" dirty="0" err="1">
                <a:ea typeface="Century Gothic"/>
                <a:cs typeface="Century Gothic"/>
              </a:rPr>
              <a:t>Acteurs</a:t>
            </a:r>
            <a:r>
              <a:rPr lang="en-US" b="1" dirty="0">
                <a:ea typeface="Century Gothic"/>
                <a:cs typeface="Century Gothic"/>
              </a:rPr>
              <a:t> </a:t>
            </a:r>
            <a:r>
              <a:rPr lang="en-US" b="1" dirty="0" err="1">
                <a:ea typeface="Century Gothic"/>
                <a:cs typeface="Century Gothic"/>
              </a:rPr>
              <a:t>clés</a:t>
            </a:r>
            <a:r>
              <a:rPr lang="en-US" b="1" dirty="0">
                <a:ea typeface="Century Gothic"/>
                <a:cs typeface="Century Gothic"/>
              </a:rPr>
              <a:t>”</a:t>
            </a:r>
            <a:r>
              <a:rPr lang="en-US" dirty="0">
                <a:ea typeface="Century Gothic"/>
                <a:cs typeface="Century Gothic"/>
              </a:rPr>
              <a:t> </a:t>
            </a:r>
            <a:r>
              <a:rPr lang="en-US" dirty="0" err="1">
                <a:ea typeface="Century Gothic"/>
                <a:cs typeface="Century Gothic"/>
              </a:rPr>
              <a:t>en</a:t>
            </a:r>
            <a:r>
              <a:rPr lang="en-US" dirty="0">
                <a:ea typeface="Century Gothic"/>
                <a:cs typeface="Century Gothic"/>
              </a:rPr>
              <a:t> science ouverte dans </a:t>
            </a:r>
            <a:r>
              <a:rPr lang="en-US" dirty="0" err="1">
                <a:ea typeface="Century Gothic"/>
                <a:cs typeface="Century Gothic"/>
              </a:rPr>
              <a:t>leur</a:t>
            </a:r>
            <a:r>
              <a:rPr lang="en-US" dirty="0">
                <a:ea typeface="Century Gothic"/>
                <a:cs typeface="Century Gothic"/>
              </a:rPr>
              <a:t> pays/</a:t>
            </a:r>
            <a:r>
              <a:rPr lang="en-US" dirty="0" err="1">
                <a:ea typeface="Century Gothic"/>
                <a:cs typeface="Century Gothic"/>
              </a:rPr>
              <a:t>région</a:t>
            </a:r>
            <a:r>
              <a:rPr lang="en-US" dirty="0">
                <a:ea typeface="Century Gothic"/>
                <a:cs typeface="Century Gothic"/>
              </a:rPr>
              <a:t>/</a:t>
            </a:r>
            <a:r>
              <a:rPr lang="en-US" dirty="0" err="1">
                <a:ea typeface="Century Gothic"/>
                <a:cs typeface="Century Gothic"/>
              </a:rPr>
              <a:t>domaine</a:t>
            </a:r>
            <a:endParaRPr lang="en-US" dirty="0">
              <a:ea typeface="Century Gothic"/>
              <a:cs typeface="Century Gothic"/>
            </a:endParaRPr>
          </a:p>
          <a:p>
            <a:pPr marL="0" indent="0">
              <a:spcBef>
                <a:spcPts val="1999"/>
              </a:spcBef>
              <a:buFont typeface="Arial"/>
              <a:buNone/>
              <a:defRPr/>
            </a:pPr>
            <a:r>
              <a:rPr lang="en-US" dirty="0">
                <a:ea typeface="Century Gothic"/>
                <a:cs typeface="Century Gothic"/>
              </a:rPr>
              <a:t>2 infrastructures de recherche ESFRI</a:t>
            </a:r>
            <a:endParaRPr dirty="0"/>
          </a:p>
          <a:p>
            <a:pPr marL="0" indent="0">
              <a:spcBef>
                <a:spcPts val="1999"/>
              </a:spcBef>
              <a:buFont typeface="Arial"/>
              <a:buNone/>
              <a:defRPr/>
            </a:pPr>
            <a:r>
              <a:rPr lang="en-US" dirty="0">
                <a:ea typeface="Century Gothic"/>
                <a:cs typeface="Century Gothic"/>
              </a:rPr>
              <a:t>7 millions €, co-</a:t>
            </a:r>
            <a:r>
              <a:rPr lang="en-US" dirty="0" err="1">
                <a:ea typeface="Century Gothic"/>
                <a:cs typeface="Century Gothic"/>
              </a:rPr>
              <a:t>financé</a:t>
            </a:r>
            <a:r>
              <a:rPr lang="en-US" dirty="0">
                <a:ea typeface="Century Gothic"/>
                <a:cs typeface="Century Gothic"/>
              </a:rPr>
              <a:t> par </a:t>
            </a:r>
            <a:r>
              <a:rPr lang="en-US" dirty="0" err="1">
                <a:ea typeface="Century Gothic"/>
                <a:cs typeface="Century Gothic"/>
              </a:rPr>
              <a:t>l’Union</a:t>
            </a:r>
            <a:r>
              <a:rPr lang="en-US" dirty="0">
                <a:ea typeface="Century Gothic"/>
                <a:cs typeface="Century Gothic"/>
              </a:rPr>
              <a:t> </a:t>
            </a:r>
            <a:r>
              <a:rPr lang="en-US" dirty="0" err="1">
                <a:ea typeface="Century Gothic"/>
                <a:cs typeface="Century Gothic"/>
              </a:rPr>
              <a:t>Européenne</a:t>
            </a:r>
            <a:r>
              <a:rPr lang="en-US" dirty="0">
                <a:ea typeface="Century Gothic"/>
                <a:cs typeface="Century Gothic"/>
              </a:rPr>
              <a:t> et le UK Research and Innovation</a:t>
            </a:r>
            <a:endParaRPr lang="en-US" dirty="0"/>
          </a:p>
        </p:txBody>
      </p:sp>
      <p:pic>
        <p:nvPicPr>
          <p:cNvPr id="11" name="Google Shape;236;g17d79cb187b_0_54"/>
          <p:cNvPicPr/>
          <p:nvPr/>
        </p:nvPicPr>
        <p:blipFill>
          <a:blip r:embed="rId4">
            <a:alphaModFix/>
          </a:blip>
          <a:stretch/>
        </p:blipFill>
        <p:spPr bwMode="auto">
          <a:xfrm>
            <a:off x="549124" y="2090276"/>
            <a:ext cx="568474" cy="568474"/>
          </a:xfrm>
          <a:prstGeom prst="rect">
            <a:avLst/>
          </a:prstGeom>
          <a:noFill/>
          <a:ln>
            <a:noFill/>
          </a:ln>
        </p:spPr>
      </p:pic>
      <p:pic>
        <p:nvPicPr>
          <p:cNvPr id="12" name="Google Shape;237;g17d79cb187b_0_54"/>
          <p:cNvPicPr/>
          <p:nvPr/>
        </p:nvPicPr>
        <p:blipFill>
          <a:blip r:embed="rId5">
            <a:alphaModFix/>
          </a:blip>
          <a:stretch/>
        </p:blipFill>
        <p:spPr bwMode="auto">
          <a:xfrm>
            <a:off x="549124" y="3533552"/>
            <a:ext cx="568474" cy="568474"/>
          </a:xfrm>
          <a:prstGeom prst="rect">
            <a:avLst/>
          </a:prstGeom>
          <a:noFill/>
          <a:ln>
            <a:noFill/>
          </a:ln>
        </p:spPr>
      </p:pic>
      <p:pic>
        <p:nvPicPr>
          <p:cNvPr id="13" name="Google Shape;238;g17d79cb187b_0_54"/>
          <p:cNvPicPr/>
          <p:nvPr/>
        </p:nvPicPr>
        <p:blipFill>
          <a:blip r:embed="rId6">
            <a:alphaModFix/>
          </a:blip>
          <a:stretch/>
        </p:blipFill>
        <p:spPr bwMode="auto">
          <a:xfrm>
            <a:off x="549124" y="2750108"/>
            <a:ext cx="568474" cy="568474"/>
          </a:xfrm>
          <a:prstGeom prst="rect">
            <a:avLst/>
          </a:prstGeom>
          <a:noFill/>
          <a:ln>
            <a:noFill/>
          </a:ln>
        </p:spPr>
      </p:pic>
      <p:pic>
        <p:nvPicPr>
          <p:cNvPr id="14" name="Google Shape;239;g17d79cb187b_0_54"/>
          <p:cNvPicPr/>
          <p:nvPr/>
        </p:nvPicPr>
        <p:blipFill>
          <a:blip r:embed="rId7">
            <a:alphaModFix/>
          </a:blip>
          <a:stretch/>
        </p:blipFill>
        <p:spPr bwMode="auto">
          <a:xfrm>
            <a:off x="549124" y="4164308"/>
            <a:ext cx="568474" cy="568474"/>
          </a:xfrm>
          <a:prstGeom prst="rect">
            <a:avLst/>
          </a:prstGeom>
          <a:noFill/>
          <a:ln>
            <a:noFill/>
          </a:ln>
        </p:spPr>
      </p:pic>
      <p:sp>
        <p:nvSpPr>
          <p:cNvPr id="16" name="ZoneTexte 15"/>
          <p:cNvSpPr txBox="1"/>
          <p:nvPr/>
        </p:nvSpPr>
        <p:spPr bwMode="auto">
          <a:xfrm>
            <a:off x="6810374" y="1205874"/>
            <a:ext cx="2095500" cy="1200329"/>
          </a:xfrm>
          <a:prstGeom prst="rect">
            <a:avLst/>
          </a:prstGeom>
          <a:noFill/>
          <a:ln w="19050">
            <a:solidFill>
              <a:srgbClr val="92D050"/>
            </a:solidFill>
          </a:ln>
        </p:spPr>
        <p:txBody>
          <a:bodyPr wrap="square">
            <a:spAutoFit/>
          </a:bodyPr>
          <a:lstStyle/>
          <a:p>
            <a:pPr>
              <a:defRPr/>
            </a:pPr>
            <a:r>
              <a:rPr lang="sv-SE"/>
              <a:t>CNRS DDOR &amp; INIST</a:t>
            </a:r>
            <a:endParaRPr/>
          </a:p>
          <a:p>
            <a:pPr>
              <a:defRPr/>
            </a:pPr>
            <a:r>
              <a:rPr lang="sv-SE"/>
              <a:t>IPSL</a:t>
            </a:r>
            <a:endParaRPr/>
          </a:p>
          <a:p>
            <a:pPr>
              <a:defRPr/>
            </a:pPr>
            <a:r>
              <a:rPr lang="sv-SE"/>
              <a:t>OPERAS</a:t>
            </a:r>
            <a:endParaRPr/>
          </a:p>
          <a:p>
            <a:pPr>
              <a:defRPr/>
            </a:pPr>
            <a:r>
              <a:rPr lang="sv-SE"/>
              <a:t>AMU</a:t>
            </a:r>
            <a:endParaRPr lang="fr-FR"/>
          </a:p>
        </p:txBody>
      </p:sp>
      <p:cxnSp>
        <p:nvCxnSpPr>
          <p:cNvPr id="18" name="Connecteur droit avec flèche 17"/>
          <p:cNvCxnSpPr>
            <a:cxnSpLocks/>
            <a:endCxn id="16" idx="2"/>
          </p:cNvCxnSpPr>
          <p:nvPr/>
        </p:nvCxnSpPr>
        <p:spPr bwMode="auto">
          <a:xfrm flipH="1" flipV="1">
            <a:off x="7858125" y="2406202"/>
            <a:ext cx="1047749" cy="141158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itre 6"/>
          <p:cNvSpPr>
            <a:spLocks noGrp="1"/>
          </p:cNvSpPr>
          <p:nvPr>
            <p:ph type="title"/>
          </p:nvPr>
        </p:nvSpPr>
        <p:spPr bwMode="auto"/>
        <p:txBody>
          <a:bodyPr>
            <a:normAutofit/>
          </a:bodyPr>
          <a:lstStyle/>
          <a:p>
            <a:pPr>
              <a:defRPr/>
            </a:pPr>
            <a:r>
              <a:rPr lang="fr-FR" sz="3600" dirty="0">
                <a:solidFill>
                  <a:schemeClr val="tx2">
                    <a:lumMod val="75000"/>
                  </a:schemeClr>
                </a:solidFill>
              </a:rPr>
              <a:t>Qui en France ?</a:t>
            </a:r>
            <a:endParaRPr sz="3600" dirty="0">
              <a:solidFill>
                <a:schemeClr val="tx2">
                  <a:lumMod val="75000"/>
                </a:schemeClr>
              </a:solidFill>
            </a:endParaRPr>
          </a:p>
        </p:txBody>
      </p:sp>
      <p:pic>
        <p:nvPicPr>
          <p:cNvPr id="10" name="Espace réservé du contenu 9"/>
          <p:cNvPicPr>
            <a:picLocks noGrp="1" noChangeAspect="1"/>
          </p:cNvPicPr>
          <p:nvPr>
            <p:ph idx="1"/>
          </p:nvPr>
        </p:nvPicPr>
        <p:blipFill>
          <a:blip r:embed="rId3"/>
          <a:srcRect l="29860" t="67724" r="47844" b="10549"/>
          <a:stretch/>
        </p:blipFill>
        <p:spPr bwMode="auto">
          <a:xfrm>
            <a:off x="5017423" y="2491060"/>
            <a:ext cx="1925244" cy="1875879"/>
          </a:xfrm>
          <a:prstGeom prst="rect">
            <a:avLst/>
          </a:prstGeom>
        </p:spPr>
      </p:pic>
      <p:sp>
        <p:nvSpPr>
          <p:cNvPr id="12" name="Google Shape;233;g17d79cb187b_0_54"/>
          <p:cNvSpPr txBox="1"/>
          <p:nvPr/>
        </p:nvSpPr>
        <p:spPr bwMode="auto">
          <a:xfrm>
            <a:off x="652703" y="1502039"/>
            <a:ext cx="4179223" cy="4527200"/>
          </a:xfrm>
          <a:prstGeom prst="rect">
            <a:avLst/>
          </a:prstGeom>
        </p:spPr>
        <p:txBody>
          <a:bodyPr spcFirstLastPara="1" vertOverflow="overflow" horzOverflow="overflow" vert="horz" wrap="square" lIns="91423" tIns="45699" rIns="91423" bIns="45699" numCol="1" spcCol="0" rtlCol="0" fromWordArt="0" anchor="t" anchorCtr="0" forceAA="0" compatLnSpc="0">
            <a:normAutofit/>
          </a:bodyPr>
          <a:lstStyle>
            <a:lvl1pPr marL="228589" indent="-228589" algn="l" defTabSz="914354">
              <a:lnSpc>
                <a:spcPct val="90000"/>
              </a:lnSpc>
              <a:spcBef>
                <a:spcPts val="1000"/>
              </a:spcBef>
              <a:buFont typeface="Arial"/>
              <a:buChar char="•"/>
              <a:defRPr sz="2800">
                <a:solidFill>
                  <a:schemeClr val="tx1"/>
                </a:solidFill>
                <a:latin typeface="Quicksand"/>
                <a:ea typeface="+mn-ea"/>
                <a:cs typeface="+mn-cs"/>
              </a:defRPr>
            </a:lvl1pPr>
            <a:lvl2pPr marL="685766" indent="-228589" algn="l" defTabSz="914354">
              <a:lnSpc>
                <a:spcPct val="90000"/>
              </a:lnSpc>
              <a:spcBef>
                <a:spcPts val="500"/>
              </a:spcBef>
              <a:buFont typeface="Arial"/>
              <a:buChar char="•"/>
              <a:defRPr sz="2400">
                <a:solidFill>
                  <a:schemeClr val="tx1"/>
                </a:solidFill>
                <a:latin typeface="Quicksand"/>
                <a:ea typeface="+mn-ea"/>
                <a:cs typeface="+mn-cs"/>
              </a:defRPr>
            </a:lvl2pPr>
            <a:lvl3pPr marL="1142942" indent="-228589" algn="l" defTabSz="914354">
              <a:lnSpc>
                <a:spcPct val="90000"/>
              </a:lnSpc>
              <a:spcBef>
                <a:spcPts val="500"/>
              </a:spcBef>
              <a:buFont typeface="Arial"/>
              <a:buChar char="•"/>
              <a:defRPr sz="2000">
                <a:solidFill>
                  <a:schemeClr val="tx1"/>
                </a:solidFill>
                <a:latin typeface="Quicksand"/>
                <a:ea typeface="+mn-ea"/>
                <a:cs typeface="+mn-cs"/>
              </a:defRPr>
            </a:lvl3pPr>
            <a:lvl4pPr marL="1600120" indent="-228589" algn="l" defTabSz="914354">
              <a:lnSpc>
                <a:spcPct val="90000"/>
              </a:lnSpc>
              <a:spcBef>
                <a:spcPts val="500"/>
              </a:spcBef>
              <a:buFont typeface="Arial"/>
              <a:buChar char="•"/>
              <a:defRPr sz="1800">
                <a:solidFill>
                  <a:schemeClr val="tx1"/>
                </a:solidFill>
                <a:latin typeface="Quicksand"/>
                <a:ea typeface="+mn-ea"/>
                <a:cs typeface="+mn-cs"/>
              </a:defRPr>
            </a:lvl4pPr>
            <a:lvl5pPr marL="2057298" indent="-228589" algn="l" defTabSz="914354">
              <a:lnSpc>
                <a:spcPct val="90000"/>
              </a:lnSpc>
              <a:spcBef>
                <a:spcPts val="500"/>
              </a:spcBef>
              <a:buFont typeface="Arial"/>
              <a:buChar char="•"/>
              <a:defRPr sz="1800">
                <a:solidFill>
                  <a:schemeClr val="tx1"/>
                </a:solidFill>
                <a:latin typeface="Quicksand"/>
                <a:ea typeface="+mn-ea"/>
                <a:cs typeface="+mn-cs"/>
              </a:defRPr>
            </a:lvl5pPr>
            <a:lvl6pPr marL="2514474" indent="-228589" algn="l" defTabSz="914354">
              <a:lnSpc>
                <a:spcPct val="90000"/>
              </a:lnSpc>
              <a:spcBef>
                <a:spcPts val="500"/>
              </a:spcBef>
              <a:buFont typeface="Arial"/>
              <a:buChar char="•"/>
              <a:defRPr sz="1800">
                <a:solidFill>
                  <a:schemeClr val="tx1"/>
                </a:solidFill>
                <a:latin typeface="+mn-lt"/>
                <a:ea typeface="+mn-ea"/>
                <a:cs typeface="+mn-cs"/>
              </a:defRPr>
            </a:lvl6pPr>
            <a:lvl7pPr marL="2971651" indent="-228589" algn="l" defTabSz="914354">
              <a:lnSpc>
                <a:spcPct val="90000"/>
              </a:lnSpc>
              <a:spcBef>
                <a:spcPts val="500"/>
              </a:spcBef>
              <a:buFont typeface="Arial"/>
              <a:buChar char="•"/>
              <a:defRPr sz="1800">
                <a:solidFill>
                  <a:schemeClr val="tx1"/>
                </a:solidFill>
                <a:latin typeface="+mn-lt"/>
                <a:ea typeface="+mn-ea"/>
                <a:cs typeface="+mn-cs"/>
              </a:defRPr>
            </a:lvl7pPr>
            <a:lvl8pPr marL="3428829" indent="-228589" algn="l" defTabSz="914354">
              <a:lnSpc>
                <a:spcPct val="90000"/>
              </a:lnSpc>
              <a:spcBef>
                <a:spcPts val="500"/>
              </a:spcBef>
              <a:buFont typeface="Arial"/>
              <a:buChar char="•"/>
              <a:defRPr sz="1800">
                <a:solidFill>
                  <a:schemeClr val="tx1"/>
                </a:solidFill>
                <a:latin typeface="+mn-lt"/>
                <a:ea typeface="+mn-ea"/>
                <a:cs typeface="+mn-cs"/>
              </a:defRPr>
            </a:lvl8pPr>
            <a:lvl9pPr marL="3886006" indent="-228589" algn="l" defTabSz="914354">
              <a:lnSpc>
                <a:spcPct val="90000"/>
              </a:lnSpc>
              <a:spcBef>
                <a:spcPts val="500"/>
              </a:spcBef>
              <a:buFont typeface="Arial"/>
              <a:buChar char="•"/>
              <a:defRPr sz="1800">
                <a:solidFill>
                  <a:schemeClr val="tx1"/>
                </a:solidFill>
                <a:latin typeface="+mn-lt"/>
                <a:ea typeface="+mn-ea"/>
                <a:cs typeface="+mn-cs"/>
              </a:defRPr>
            </a:lvl9pPr>
          </a:lstStyle>
          <a:p>
            <a:pPr marL="0" indent="0">
              <a:spcBef>
                <a:spcPts val="999"/>
              </a:spcBef>
              <a:buFont typeface="Arial"/>
              <a:buNone/>
              <a:defRPr/>
            </a:pPr>
            <a:r>
              <a:rPr lang="en-US" sz="1800" b="1" dirty="0" err="1"/>
              <a:t>DDoR</a:t>
            </a:r>
            <a:r>
              <a:rPr lang="en-US" sz="1800" dirty="0"/>
              <a:t/>
            </a:r>
            <a:br>
              <a:rPr lang="en-US" sz="1800" dirty="0"/>
            </a:br>
            <a:r>
              <a:rPr lang="en-US" sz="1800" i="1" dirty="0"/>
              <a:t>Direction des </a:t>
            </a:r>
            <a:r>
              <a:rPr lang="en-US" sz="1800" i="1" dirty="0" err="1"/>
              <a:t>Données</a:t>
            </a:r>
            <a:r>
              <a:rPr lang="en-US" sz="1800" i="1" dirty="0"/>
              <a:t> ouvertes de la Recherche</a:t>
            </a:r>
          </a:p>
          <a:p>
            <a:pPr marL="0" indent="0">
              <a:spcBef>
                <a:spcPts val="999"/>
              </a:spcBef>
              <a:buNone/>
              <a:defRPr/>
            </a:pPr>
            <a:r>
              <a:rPr lang="en-US" sz="1800" b="1" dirty="0" err="1"/>
              <a:t>Inist</a:t>
            </a:r>
            <a:r>
              <a:rPr lang="en-US" sz="1800" dirty="0"/>
              <a:t/>
            </a:r>
            <a:br>
              <a:rPr lang="en-US" sz="1800" dirty="0"/>
            </a:br>
            <a:r>
              <a:rPr lang="en-US" sz="1800" i="1" dirty="0" err="1"/>
              <a:t>Institut</a:t>
            </a:r>
            <a:r>
              <a:rPr lang="en-US" sz="1800" i="1" dirty="0"/>
              <a:t> de </a:t>
            </a:r>
            <a:r>
              <a:rPr lang="en-US" sz="1800" i="1" dirty="0" err="1"/>
              <a:t>l’information</a:t>
            </a:r>
            <a:r>
              <a:rPr lang="en-US" sz="1800" i="1" dirty="0"/>
              <a:t> </a:t>
            </a:r>
            <a:r>
              <a:rPr lang="en-US" sz="1800" i="1" dirty="0" err="1"/>
              <a:t>scientifique</a:t>
            </a:r>
            <a:r>
              <a:rPr lang="en-US" sz="1800" i="1" dirty="0"/>
              <a:t> et technique</a:t>
            </a:r>
          </a:p>
          <a:p>
            <a:pPr marL="0" indent="0">
              <a:spcBef>
                <a:spcPts val="999"/>
              </a:spcBef>
              <a:buFont typeface="Arial"/>
              <a:buNone/>
              <a:defRPr/>
            </a:pPr>
            <a:endParaRPr lang="en-US" sz="1800" dirty="0"/>
          </a:p>
          <a:p>
            <a:pPr marL="0" indent="0">
              <a:spcBef>
                <a:spcPts val="999"/>
              </a:spcBef>
              <a:buFont typeface="Arial"/>
              <a:buNone/>
              <a:defRPr/>
            </a:pPr>
            <a:endParaRPr lang="en-US" sz="1800" dirty="0"/>
          </a:p>
          <a:p>
            <a:pPr marL="0" indent="0">
              <a:spcBef>
                <a:spcPts val="999"/>
              </a:spcBef>
              <a:buFont typeface="Arial"/>
              <a:buNone/>
              <a:defRPr/>
            </a:pPr>
            <a:endParaRPr lang="en-US" sz="800" b="1" dirty="0"/>
          </a:p>
          <a:p>
            <a:pPr marL="0" indent="0">
              <a:spcBef>
                <a:spcPts val="999"/>
              </a:spcBef>
              <a:buFont typeface="Arial"/>
              <a:buNone/>
              <a:defRPr/>
            </a:pPr>
            <a:r>
              <a:rPr lang="en-US" sz="1800" b="1" dirty="0"/>
              <a:t>IPSL</a:t>
            </a:r>
            <a:r>
              <a:rPr lang="en-US" sz="1800" dirty="0"/>
              <a:t/>
            </a:r>
            <a:br>
              <a:rPr lang="en-US" sz="1800" dirty="0"/>
            </a:br>
            <a:r>
              <a:rPr lang="en-US" sz="1800" i="1" dirty="0" err="1"/>
              <a:t>Institut</a:t>
            </a:r>
            <a:r>
              <a:rPr lang="en-US" sz="1800" i="1" dirty="0"/>
              <a:t> Pierre-Simon Laplace</a:t>
            </a:r>
            <a:endParaRPr dirty="0"/>
          </a:p>
        </p:txBody>
      </p:sp>
      <p:sp>
        <p:nvSpPr>
          <p:cNvPr id="14" name="Google Shape;233;g17d79cb187b_0_54"/>
          <p:cNvSpPr txBox="1"/>
          <p:nvPr/>
        </p:nvSpPr>
        <p:spPr bwMode="auto">
          <a:xfrm>
            <a:off x="7434223" y="1513328"/>
            <a:ext cx="4179223" cy="3429000"/>
          </a:xfrm>
          <a:prstGeom prst="rect">
            <a:avLst/>
          </a:prstGeom>
        </p:spPr>
        <p:txBody>
          <a:bodyPr spcFirstLastPara="1" vertOverflow="overflow" horzOverflow="overflow" vert="horz" wrap="square" lIns="91423" tIns="45699" rIns="91423" bIns="45699" numCol="1" spcCol="0" rtlCol="0" fromWordArt="0" anchor="t" anchorCtr="0" forceAA="0" compatLnSpc="0">
            <a:normAutofit/>
          </a:bodyPr>
          <a:lstStyle>
            <a:lvl1pPr marL="228589" indent="-228589" algn="l" defTabSz="914354">
              <a:lnSpc>
                <a:spcPct val="90000"/>
              </a:lnSpc>
              <a:spcBef>
                <a:spcPts val="1000"/>
              </a:spcBef>
              <a:buFont typeface="Arial"/>
              <a:buChar char="•"/>
              <a:defRPr sz="2800">
                <a:solidFill>
                  <a:schemeClr val="tx1"/>
                </a:solidFill>
                <a:latin typeface="Quicksand"/>
                <a:ea typeface="+mn-ea"/>
                <a:cs typeface="+mn-cs"/>
              </a:defRPr>
            </a:lvl1pPr>
            <a:lvl2pPr marL="685766" indent="-228589" algn="l" defTabSz="914354">
              <a:lnSpc>
                <a:spcPct val="90000"/>
              </a:lnSpc>
              <a:spcBef>
                <a:spcPts val="500"/>
              </a:spcBef>
              <a:buFont typeface="Arial"/>
              <a:buChar char="•"/>
              <a:defRPr sz="2400">
                <a:solidFill>
                  <a:schemeClr val="tx1"/>
                </a:solidFill>
                <a:latin typeface="Quicksand"/>
                <a:ea typeface="+mn-ea"/>
                <a:cs typeface="+mn-cs"/>
              </a:defRPr>
            </a:lvl2pPr>
            <a:lvl3pPr marL="1142942" indent="-228589" algn="l" defTabSz="914354">
              <a:lnSpc>
                <a:spcPct val="90000"/>
              </a:lnSpc>
              <a:spcBef>
                <a:spcPts val="500"/>
              </a:spcBef>
              <a:buFont typeface="Arial"/>
              <a:buChar char="•"/>
              <a:defRPr sz="2000">
                <a:solidFill>
                  <a:schemeClr val="tx1"/>
                </a:solidFill>
                <a:latin typeface="Quicksand"/>
                <a:ea typeface="+mn-ea"/>
                <a:cs typeface="+mn-cs"/>
              </a:defRPr>
            </a:lvl3pPr>
            <a:lvl4pPr marL="1600120" indent="-228589" algn="l" defTabSz="914354">
              <a:lnSpc>
                <a:spcPct val="90000"/>
              </a:lnSpc>
              <a:spcBef>
                <a:spcPts val="500"/>
              </a:spcBef>
              <a:buFont typeface="Arial"/>
              <a:buChar char="•"/>
              <a:defRPr sz="1800">
                <a:solidFill>
                  <a:schemeClr val="tx1"/>
                </a:solidFill>
                <a:latin typeface="Quicksand"/>
                <a:ea typeface="+mn-ea"/>
                <a:cs typeface="+mn-cs"/>
              </a:defRPr>
            </a:lvl4pPr>
            <a:lvl5pPr marL="2057298" indent="-228589" algn="l" defTabSz="914354">
              <a:lnSpc>
                <a:spcPct val="90000"/>
              </a:lnSpc>
              <a:spcBef>
                <a:spcPts val="500"/>
              </a:spcBef>
              <a:buFont typeface="Arial"/>
              <a:buChar char="•"/>
              <a:defRPr sz="1800">
                <a:solidFill>
                  <a:schemeClr val="tx1"/>
                </a:solidFill>
                <a:latin typeface="Quicksand"/>
                <a:ea typeface="+mn-ea"/>
                <a:cs typeface="+mn-cs"/>
              </a:defRPr>
            </a:lvl5pPr>
            <a:lvl6pPr marL="2514474" indent="-228589" algn="l" defTabSz="914354">
              <a:lnSpc>
                <a:spcPct val="90000"/>
              </a:lnSpc>
              <a:spcBef>
                <a:spcPts val="500"/>
              </a:spcBef>
              <a:buFont typeface="Arial"/>
              <a:buChar char="•"/>
              <a:defRPr sz="1800">
                <a:solidFill>
                  <a:schemeClr val="tx1"/>
                </a:solidFill>
                <a:latin typeface="+mn-lt"/>
                <a:ea typeface="+mn-ea"/>
                <a:cs typeface="+mn-cs"/>
              </a:defRPr>
            </a:lvl6pPr>
            <a:lvl7pPr marL="2971651" indent="-228589" algn="l" defTabSz="914354">
              <a:lnSpc>
                <a:spcPct val="90000"/>
              </a:lnSpc>
              <a:spcBef>
                <a:spcPts val="500"/>
              </a:spcBef>
              <a:buFont typeface="Arial"/>
              <a:buChar char="•"/>
              <a:defRPr sz="1800">
                <a:solidFill>
                  <a:schemeClr val="tx1"/>
                </a:solidFill>
                <a:latin typeface="+mn-lt"/>
                <a:ea typeface="+mn-ea"/>
                <a:cs typeface="+mn-cs"/>
              </a:defRPr>
            </a:lvl7pPr>
            <a:lvl8pPr marL="3428829" indent="-228589" algn="l" defTabSz="914354">
              <a:lnSpc>
                <a:spcPct val="90000"/>
              </a:lnSpc>
              <a:spcBef>
                <a:spcPts val="500"/>
              </a:spcBef>
              <a:buFont typeface="Arial"/>
              <a:buChar char="•"/>
              <a:defRPr sz="1800">
                <a:solidFill>
                  <a:schemeClr val="tx1"/>
                </a:solidFill>
                <a:latin typeface="+mn-lt"/>
                <a:ea typeface="+mn-ea"/>
                <a:cs typeface="+mn-cs"/>
              </a:defRPr>
            </a:lvl8pPr>
            <a:lvl9pPr marL="3886006" indent="-228589" algn="l" defTabSz="914354">
              <a:lnSpc>
                <a:spcPct val="90000"/>
              </a:lnSpc>
              <a:spcBef>
                <a:spcPts val="500"/>
              </a:spcBef>
              <a:buFont typeface="Arial"/>
              <a:buChar char="•"/>
              <a:defRPr sz="1800">
                <a:solidFill>
                  <a:schemeClr val="tx1"/>
                </a:solidFill>
                <a:latin typeface="+mn-lt"/>
                <a:ea typeface="+mn-ea"/>
                <a:cs typeface="+mn-cs"/>
              </a:defRPr>
            </a:lvl9pPr>
          </a:lstStyle>
          <a:p>
            <a:pPr marL="0" indent="0">
              <a:spcBef>
                <a:spcPts val="999"/>
              </a:spcBef>
              <a:buFont typeface="Arial"/>
              <a:buNone/>
              <a:defRPr/>
            </a:pPr>
            <a:r>
              <a:rPr lang="en-US" sz="1800" b="1" dirty="0"/>
              <a:t>OPERAS</a:t>
            </a:r>
            <a:r>
              <a:rPr lang="en-US" sz="1800" dirty="0"/>
              <a:t/>
            </a:r>
            <a:br>
              <a:rPr lang="en-US" sz="1800" dirty="0"/>
            </a:br>
            <a:r>
              <a:rPr lang="en-US" sz="1800" i="1" dirty="0"/>
              <a:t>Open scholarly communication in the European research area for social sciences and humanities</a:t>
            </a:r>
            <a:endParaRPr dirty="0"/>
          </a:p>
          <a:p>
            <a:pPr marL="0" indent="0">
              <a:spcBef>
                <a:spcPts val="999"/>
              </a:spcBef>
              <a:buFont typeface="Arial"/>
              <a:buNone/>
              <a:defRPr/>
            </a:pPr>
            <a:endParaRPr lang="en-US" sz="1800" dirty="0"/>
          </a:p>
          <a:p>
            <a:pPr marL="0" indent="0">
              <a:spcBef>
                <a:spcPts val="999"/>
              </a:spcBef>
              <a:buFont typeface="Arial"/>
              <a:buNone/>
              <a:defRPr/>
            </a:pPr>
            <a:endParaRPr lang="en-US" sz="1800" dirty="0"/>
          </a:p>
          <a:p>
            <a:pPr marL="0" indent="0">
              <a:spcBef>
                <a:spcPts val="999"/>
              </a:spcBef>
              <a:buFont typeface="Arial"/>
              <a:buNone/>
              <a:defRPr/>
            </a:pPr>
            <a:endParaRPr lang="en-US" sz="1800" dirty="0"/>
          </a:p>
          <a:p>
            <a:pPr marL="0" indent="0">
              <a:spcBef>
                <a:spcPts val="999"/>
              </a:spcBef>
              <a:buFont typeface="Arial"/>
              <a:buNone/>
              <a:defRPr/>
            </a:pPr>
            <a:endParaRPr lang="en-US" sz="1800" dirty="0"/>
          </a:p>
          <a:p>
            <a:pPr marL="0" indent="0">
              <a:spcBef>
                <a:spcPts val="999"/>
              </a:spcBef>
              <a:buFont typeface="Arial"/>
              <a:buNone/>
              <a:defRPr/>
            </a:pPr>
            <a:r>
              <a:rPr lang="en-US" sz="1800" b="1" dirty="0"/>
              <a:t>AMU</a:t>
            </a:r>
            <a:r>
              <a:rPr lang="en-US" sz="1800" dirty="0"/>
              <a:t/>
            </a:r>
            <a:br>
              <a:rPr lang="en-US" sz="1800" dirty="0"/>
            </a:br>
            <a:r>
              <a:rPr lang="en-US" sz="1800" i="1" dirty="0"/>
              <a:t>Université Aix-Marseille</a:t>
            </a:r>
            <a:endParaRPr dirty="0"/>
          </a:p>
        </p:txBody>
      </p:sp>
      <p:pic>
        <p:nvPicPr>
          <p:cNvPr id="3" name="Image 2"/>
          <p:cNvPicPr>
            <a:picLocks noChangeAspect="1"/>
          </p:cNvPicPr>
          <p:nvPr/>
        </p:nvPicPr>
        <p:blipFill>
          <a:blip r:embed="rId4"/>
          <a:stretch/>
        </p:blipFill>
        <p:spPr bwMode="auto">
          <a:xfrm>
            <a:off x="8385124" y="2777603"/>
            <a:ext cx="2196216" cy="900449"/>
          </a:xfrm>
          <a:prstGeom prst="rect">
            <a:avLst/>
          </a:prstGeom>
        </p:spPr>
      </p:pic>
      <p:pic>
        <p:nvPicPr>
          <p:cNvPr id="5" name="Image 4"/>
          <p:cNvPicPr>
            <a:picLocks noChangeAspect="1"/>
          </p:cNvPicPr>
          <p:nvPr/>
        </p:nvPicPr>
        <p:blipFill>
          <a:blip r:embed="rId5"/>
          <a:stretch/>
        </p:blipFill>
        <p:spPr bwMode="auto">
          <a:xfrm>
            <a:off x="8279610" y="5061473"/>
            <a:ext cx="2196216" cy="752780"/>
          </a:xfrm>
          <a:prstGeom prst="rect">
            <a:avLst/>
          </a:prstGeom>
        </p:spPr>
      </p:pic>
      <p:sp>
        <p:nvSpPr>
          <p:cNvPr id="6" name="Rectangle 5"/>
          <p:cNvSpPr/>
          <p:nvPr/>
        </p:nvSpPr>
        <p:spPr bwMode="auto">
          <a:xfrm>
            <a:off x="7355200" y="1502039"/>
            <a:ext cx="4179223" cy="2279739"/>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1" name="Rectangle 10"/>
          <p:cNvSpPr/>
          <p:nvPr/>
        </p:nvSpPr>
        <p:spPr bwMode="auto">
          <a:xfrm>
            <a:off x="7355199" y="4081550"/>
            <a:ext cx="4179223" cy="1947689"/>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3" name="Rectangle 12"/>
          <p:cNvSpPr/>
          <p:nvPr/>
        </p:nvSpPr>
        <p:spPr bwMode="auto">
          <a:xfrm>
            <a:off x="590614" y="1513328"/>
            <a:ext cx="4179223" cy="2697428"/>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 name="Rectangle 14"/>
          <p:cNvSpPr/>
          <p:nvPr/>
        </p:nvSpPr>
        <p:spPr bwMode="auto">
          <a:xfrm>
            <a:off x="590614" y="4276065"/>
            <a:ext cx="4179223" cy="178407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9" name="Image 8"/>
          <p:cNvPicPr>
            <a:picLocks noChangeAspect="1"/>
          </p:cNvPicPr>
          <p:nvPr/>
        </p:nvPicPr>
        <p:blipFill>
          <a:blip r:embed="rId6"/>
          <a:stretch/>
        </p:blipFill>
        <p:spPr bwMode="auto">
          <a:xfrm>
            <a:off x="2179243" y="3123400"/>
            <a:ext cx="1001959" cy="1001959"/>
          </a:xfrm>
          <a:prstGeom prst="rect">
            <a:avLst/>
          </a:prstGeom>
        </p:spPr>
      </p:pic>
      <p:pic>
        <p:nvPicPr>
          <p:cNvPr id="19" name="Image 18"/>
          <p:cNvPicPr>
            <a:picLocks noChangeAspect="1"/>
          </p:cNvPicPr>
          <p:nvPr/>
        </p:nvPicPr>
        <p:blipFill>
          <a:blip r:embed="rId7"/>
          <a:stretch/>
        </p:blipFill>
        <p:spPr bwMode="auto">
          <a:xfrm>
            <a:off x="1715341" y="4976612"/>
            <a:ext cx="1929765" cy="9694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8" name="Google Shape;208;g17d79cb187b_0_21"/>
          <p:cNvSpPr txBox="1">
            <a:spLocks noGrp="1"/>
          </p:cNvSpPr>
          <p:nvPr>
            <p:ph type="title"/>
          </p:nvPr>
        </p:nvSpPr>
        <p:spPr bwMode="auto">
          <a:xfrm>
            <a:off x="838200" y="365125"/>
            <a:ext cx="10515600" cy="1325700"/>
          </a:xfrm>
          <a:prstGeom prst="rect">
            <a:avLst/>
          </a:prstGeom>
        </p:spPr>
        <p:txBody>
          <a:bodyPr spcFirstLastPara="1" wrap="square" lIns="91425" tIns="45700" rIns="91425" bIns="45700" anchor="ctr" anchorCtr="0">
            <a:normAutofit/>
          </a:bodyPr>
          <a:lstStyle/>
          <a:p>
            <a:pPr marL="0" lvl="0" indent="0" algn="l">
              <a:spcBef>
                <a:spcPts val="0"/>
              </a:spcBef>
              <a:spcAft>
                <a:spcPts val="0"/>
              </a:spcAft>
              <a:buNone/>
              <a:defRPr/>
            </a:pPr>
            <a:endParaRPr/>
          </a:p>
        </p:txBody>
      </p:sp>
      <p:sp>
        <p:nvSpPr>
          <p:cNvPr id="209" name="Google Shape;209;g17d79cb187b_0_21"/>
          <p:cNvSpPr txBox="1">
            <a:spLocks noGrp="1"/>
          </p:cNvSpPr>
          <p:nvPr>
            <p:ph type="body" idx="1"/>
          </p:nvPr>
        </p:nvSpPr>
        <p:spPr bwMode="auto">
          <a:xfrm>
            <a:off x="838200" y="1825625"/>
            <a:ext cx="10515600" cy="4351200"/>
          </a:xfrm>
          <a:prstGeom prst="rect">
            <a:avLst/>
          </a:prstGeom>
        </p:spPr>
        <p:txBody>
          <a:bodyPr spcFirstLastPara="1" wrap="square" lIns="91425" tIns="45700" rIns="91425" bIns="45700" anchor="t" anchorCtr="0">
            <a:normAutofit/>
          </a:bodyPr>
          <a:lstStyle/>
          <a:p>
            <a:pPr marL="0" lvl="0" indent="0" algn="l">
              <a:spcBef>
                <a:spcPts val="1000"/>
              </a:spcBef>
              <a:spcAft>
                <a:spcPts val="0"/>
              </a:spcAft>
              <a:buNone/>
              <a:defRPr/>
            </a:pPr>
            <a:endParaRPr/>
          </a:p>
        </p:txBody>
      </p:sp>
      <p:pic>
        <p:nvPicPr>
          <p:cNvPr id="210" name="Google Shape;210;g17d79cb187b_0_21"/>
          <p:cNvPicPr/>
          <p:nvPr/>
        </p:nvPicPr>
        <p:blipFill>
          <a:blip r:embed="rId3">
            <a:alphaModFix/>
          </a:blip>
          <a:srcRect t="15638" b="-33"/>
          <a:stretch/>
        </p:blipFill>
        <p:spPr bwMode="auto">
          <a:xfrm>
            <a:off x="0" y="0"/>
            <a:ext cx="12192000" cy="6857999"/>
          </a:xfrm>
          <a:prstGeom prst="rect">
            <a:avLst/>
          </a:prstGeom>
          <a:noFill/>
          <a:ln>
            <a:noFill/>
          </a:ln>
        </p:spPr>
      </p:pic>
      <p:sp>
        <p:nvSpPr>
          <p:cNvPr id="211" name="Google Shape;211;g17d79cb187b_0_21"/>
          <p:cNvSpPr txBox="1"/>
          <p:nvPr/>
        </p:nvSpPr>
        <p:spPr bwMode="auto">
          <a:xfrm>
            <a:off x="9560450" y="6176825"/>
            <a:ext cx="2631600" cy="354000"/>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defRPr/>
            </a:pPr>
            <a:r>
              <a:rPr lang="it-IT" sz="1100">
                <a:solidFill>
                  <a:schemeClr val="accent5"/>
                </a:solidFill>
              </a:rPr>
              <a:t>Photo by</a:t>
            </a:r>
            <a:r>
              <a:rPr lang="it-IT" sz="1100" u="sng">
                <a:solidFill>
                  <a:schemeClr val="accent5"/>
                </a:solidFill>
                <a:hlinkClick r:id="rId4" tooltip="https://unsplash.com/@cookiethepom?utm_source=unsplash&amp;utm_medium=referral&amp;utm_content=creditCopyText"/>
              </a:rPr>
              <a:t> Cookie the Pom</a:t>
            </a:r>
            <a:r>
              <a:rPr lang="it-IT" sz="1100">
                <a:solidFill>
                  <a:schemeClr val="accent5"/>
                </a:solidFill>
              </a:rPr>
              <a:t> on</a:t>
            </a:r>
            <a:r>
              <a:rPr lang="it-IT" sz="1100" u="sng">
                <a:solidFill>
                  <a:schemeClr val="accent5"/>
                </a:solidFill>
                <a:hlinkClick r:id="rId5" tooltip="https://unsplash.com/s/photos/skills?utm_source=unsplash&amp;utm_medium=referral&amp;utm_content=creditCopyText"/>
              </a:rPr>
              <a:t> Unsplash</a:t>
            </a:r>
            <a:endParaRPr>
              <a:solidFill>
                <a:schemeClr val="accent5"/>
              </a:solidFill>
            </a:endParaRPr>
          </a:p>
        </p:txBody>
      </p:sp>
      <p:sp>
        <p:nvSpPr>
          <p:cNvPr id="212" name="Google Shape;212;g17d79cb187b_0_21"/>
          <p:cNvSpPr txBox="1">
            <a:spLocks noGrp="1"/>
          </p:cNvSpPr>
          <p:nvPr>
            <p:ph type="ctrTitle" idx="4294967295"/>
          </p:nvPr>
        </p:nvSpPr>
        <p:spPr bwMode="auto">
          <a:xfrm>
            <a:off x="3574473" y="4862764"/>
            <a:ext cx="5769618" cy="1668061"/>
          </a:xfrm>
          <a:prstGeom prst="rect">
            <a:avLst/>
          </a:prstGeom>
          <a:noFill/>
          <a:ln>
            <a:noFill/>
          </a:ln>
        </p:spPr>
        <p:txBody>
          <a:bodyPr spcFirstLastPara="1" wrap="square" lIns="91425" tIns="45700" rIns="91425" bIns="45700" anchor="b" anchorCtr="0">
            <a:noAutofit/>
          </a:bodyPr>
          <a:lstStyle/>
          <a:p>
            <a:pPr lvl="0" algn="ctr">
              <a:buClr>
                <a:schemeClr val="dk1"/>
              </a:buClr>
              <a:buSzPts val="1100"/>
              <a:defRPr/>
            </a:pPr>
            <a:r>
              <a:rPr lang="en-US" sz="3200" dirty="0">
                <a:solidFill>
                  <a:schemeClr val="accent3">
                    <a:lumMod val="75000"/>
                  </a:schemeClr>
                </a:solidFill>
              </a:rPr>
              <a:t>We need skills to put Open Science and FAIR into practice!</a:t>
            </a:r>
            <a:endParaRPr lang="en-US" sz="7200" dirty="0">
              <a:solidFill>
                <a:schemeClr val="accent3">
                  <a:lumMod val="7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8200" y="365130"/>
            <a:ext cx="10515600" cy="724762"/>
          </a:xfrm>
        </p:spPr>
        <p:txBody>
          <a:bodyPr>
            <a:normAutofit/>
          </a:bodyPr>
          <a:lstStyle/>
          <a:p>
            <a:pPr>
              <a:defRPr/>
            </a:pPr>
            <a:r>
              <a:rPr lang="fr-FR" sz="3600" dirty="0">
                <a:solidFill>
                  <a:schemeClr val="tx2">
                    <a:lumMod val="75000"/>
                  </a:schemeClr>
                </a:solidFill>
              </a:rPr>
              <a:t>Objectifs du projet</a:t>
            </a:r>
            <a:endParaRPr sz="3600" dirty="0">
              <a:solidFill>
                <a:schemeClr val="tx2">
                  <a:lumMod val="75000"/>
                </a:schemeClr>
              </a:solidFill>
            </a:endParaRPr>
          </a:p>
        </p:txBody>
      </p:sp>
      <p:sp>
        <p:nvSpPr>
          <p:cNvPr id="4" name="ZoneTexte 3"/>
          <p:cNvSpPr txBox="1"/>
          <p:nvPr/>
        </p:nvSpPr>
        <p:spPr>
          <a:xfrm>
            <a:off x="688916" y="1783444"/>
            <a:ext cx="3897745" cy="3816429"/>
          </a:xfrm>
          <a:prstGeom prst="rect">
            <a:avLst/>
          </a:prstGeom>
          <a:noFill/>
        </p:spPr>
        <p:txBody>
          <a:bodyPr wrap="square" rtlCol="0">
            <a:spAutoFit/>
          </a:bodyPr>
          <a:lstStyle/>
          <a:p>
            <a:r>
              <a:rPr lang="fr-FR" sz="2800" dirty="0"/>
              <a:t>Faire progresser les compétences en Science ouverte en </a:t>
            </a:r>
            <a:r>
              <a:rPr lang="fr-FR" sz="2800" b="1" dirty="0">
                <a:solidFill>
                  <a:srgbClr val="92D050"/>
                </a:solidFill>
              </a:rPr>
              <a:t>unifiant</a:t>
            </a:r>
            <a:r>
              <a:rPr lang="fr-FR" sz="2800" dirty="0"/>
              <a:t> le paysage actuel de la formation en un </a:t>
            </a:r>
            <a:r>
              <a:rPr lang="fr-FR" sz="2800" b="1" dirty="0">
                <a:solidFill>
                  <a:schemeClr val="accent4">
                    <a:lumMod val="75000"/>
                  </a:schemeClr>
                </a:solidFill>
              </a:rPr>
              <a:t>écosystème paneuropéen commun et fiable</a:t>
            </a:r>
            <a:r>
              <a:rPr lang="fr-FR" sz="2800" dirty="0"/>
              <a:t>.</a:t>
            </a:r>
          </a:p>
          <a:p>
            <a:endParaRPr lang="fr-FR" dirty="0"/>
          </a:p>
        </p:txBody>
      </p:sp>
      <p:sp>
        <p:nvSpPr>
          <p:cNvPr id="5" name="ZoneTexte 4"/>
          <p:cNvSpPr txBox="1"/>
          <p:nvPr/>
        </p:nvSpPr>
        <p:spPr>
          <a:xfrm>
            <a:off x="5402687" y="1091213"/>
            <a:ext cx="5279094" cy="800219"/>
          </a:xfrm>
          <a:prstGeom prst="rect">
            <a:avLst/>
          </a:prstGeom>
          <a:noFill/>
        </p:spPr>
        <p:txBody>
          <a:bodyPr wrap="square" rtlCol="0">
            <a:spAutoFit/>
          </a:bodyPr>
          <a:lstStyle/>
          <a:p>
            <a:pPr algn="ctr"/>
            <a:r>
              <a:rPr lang="fr-FR" sz="2800" dirty="0"/>
              <a:t>Combler </a:t>
            </a:r>
            <a:r>
              <a:rPr lang="fr-FR" sz="2800" b="1" dirty="0">
                <a:solidFill>
                  <a:schemeClr val="accent1">
                    <a:lumMod val="75000"/>
                  </a:schemeClr>
                </a:solidFill>
              </a:rPr>
              <a:t>3 grandes lacunes </a:t>
            </a:r>
            <a:r>
              <a:rPr lang="fr-FR" sz="2800" dirty="0"/>
              <a:t>:</a:t>
            </a:r>
          </a:p>
          <a:p>
            <a:endParaRPr lang="fr-FR" dirty="0"/>
          </a:p>
        </p:txBody>
      </p:sp>
      <p:graphicFrame>
        <p:nvGraphicFramePr>
          <p:cNvPr id="6" name="Tableau 4"/>
          <p:cNvGraphicFramePr>
            <a:graphicFrameLocks noGrp="1"/>
          </p:cNvGraphicFramePr>
          <p:nvPr>
            <p:extLst>
              <p:ext uri="{D42A27DB-BD31-4B8C-83A1-F6EECF244321}">
                <p14:modId xmlns:p14="http://schemas.microsoft.com/office/powerpoint/2010/main" val="3542138264"/>
              </p:ext>
            </p:extLst>
          </p:nvPr>
        </p:nvGraphicFramePr>
        <p:xfrm>
          <a:off x="4730668" y="1783444"/>
          <a:ext cx="6623132" cy="3812587"/>
        </p:xfrm>
        <a:graphic>
          <a:graphicData uri="http://schemas.openxmlformats.org/drawingml/2006/table">
            <a:tbl>
              <a:tblPr firstRow="1" bandRow="1">
                <a:tableStyleId>{69CF1AB2-1976-4502-BF36-3FF5EA218861}</a:tableStyleId>
              </a:tblPr>
              <a:tblGrid>
                <a:gridCol w="3311566">
                  <a:extLst>
                    <a:ext uri="{9D8B030D-6E8A-4147-A177-3AD203B41FA5}">
                      <a16:colId xmlns:a16="http://schemas.microsoft.com/office/drawing/2014/main" val="20000"/>
                    </a:ext>
                  </a:extLst>
                </a:gridCol>
                <a:gridCol w="3311566">
                  <a:extLst>
                    <a:ext uri="{9D8B030D-6E8A-4147-A177-3AD203B41FA5}">
                      <a16:colId xmlns:a16="http://schemas.microsoft.com/office/drawing/2014/main" val="20001"/>
                    </a:ext>
                  </a:extLst>
                </a:gridCol>
              </a:tblGrid>
              <a:tr h="922002">
                <a:tc>
                  <a:txBody>
                    <a:bodyPr/>
                    <a:lstStyle/>
                    <a:p>
                      <a:pPr>
                        <a:defRPr/>
                      </a:pPr>
                      <a:r>
                        <a:rPr lang="fr-FR" sz="2000" b="0" dirty="0"/>
                        <a:t>Manque d’expertise en science ouverte et en science des données</a:t>
                      </a:r>
                      <a:endParaRPr sz="1600" dirty="0"/>
                    </a:p>
                  </a:txBody>
                  <a:tcPr/>
                </a:tc>
                <a:tc>
                  <a:txBody>
                    <a:bodyPr/>
                    <a:lstStyle/>
                    <a:p>
                      <a:pPr>
                        <a:defRPr/>
                      </a:pPr>
                      <a:r>
                        <a:rPr lang="fr-FR" sz="2000" b="1" dirty="0">
                          <a:solidFill>
                            <a:srgbClr val="0070C0"/>
                          </a:solidFill>
                        </a:rPr>
                        <a:t>Créer une expertise reconnue</a:t>
                      </a:r>
                      <a:endParaRPr sz="1600" b="1" dirty="0">
                        <a:solidFill>
                          <a:srgbClr val="0070C0"/>
                        </a:solidFill>
                      </a:endParaRPr>
                    </a:p>
                  </a:txBody>
                  <a:tcPr/>
                </a:tc>
                <a:extLst>
                  <a:ext uri="{0D108BD9-81ED-4DB2-BD59-A6C34878D82A}">
                    <a16:rowId xmlns:a16="http://schemas.microsoft.com/office/drawing/2014/main" val="10000"/>
                  </a:ext>
                </a:extLst>
              </a:tr>
              <a:tr h="1480791">
                <a:tc>
                  <a:txBody>
                    <a:bodyPr/>
                    <a:lstStyle/>
                    <a:p>
                      <a:pPr>
                        <a:defRPr/>
                      </a:pPr>
                      <a:r>
                        <a:rPr lang="fr-FR" sz="2000" dirty="0"/>
                        <a:t>Manque d’une définition claire de profils de métiers liés aux données + de parcours professionnels correspondants</a:t>
                      </a:r>
                      <a:endParaRPr sz="1600" dirty="0"/>
                    </a:p>
                  </a:txBody>
                  <a:tcPr/>
                </a:tc>
                <a:tc>
                  <a:txBody>
                    <a:bodyPr/>
                    <a:lstStyle/>
                    <a:p>
                      <a:pPr>
                        <a:defRPr/>
                      </a:pPr>
                      <a:r>
                        <a:rPr lang="fr-FR" sz="2000" b="1" dirty="0">
                          <a:solidFill>
                            <a:srgbClr val="0070C0"/>
                          </a:solidFill>
                        </a:rPr>
                        <a:t>Création de profils métiers (MVS) et de parcours professionnels correspondants</a:t>
                      </a:r>
                      <a:endParaRPr sz="1600" b="1" dirty="0">
                        <a:solidFill>
                          <a:srgbClr val="0070C0"/>
                        </a:solidFill>
                      </a:endParaRPr>
                    </a:p>
                  </a:txBody>
                  <a:tcPr/>
                </a:tc>
                <a:extLst>
                  <a:ext uri="{0D108BD9-81ED-4DB2-BD59-A6C34878D82A}">
                    <a16:rowId xmlns:a16="http://schemas.microsoft.com/office/drawing/2014/main" val="10001"/>
                  </a:ext>
                </a:extLst>
              </a:tr>
              <a:tr h="1191307">
                <a:tc>
                  <a:txBody>
                    <a:bodyPr/>
                    <a:lstStyle/>
                    <a:p>
                      <a:pPr>
                        <a:defRPr/>
                      </a:pPr>
                      <a:r>
                        <a:rPr lang="fr-FR" sz="2000" dirty="0"/>
                        <a:t>Fragmentation dans les ressources de formation</a:t>
                      </a:r>
                      <a:endParaRPr sz="1600" dirty="0"/>
                    </a:p>
                  </a:txBody>
                  <a:tcPr/>
                </a:tc>
                <a:tc>
                  <a:txBody>
                    <a:bodyPr/>
                    <a:lstStyle/>
                    <a:p>
                      <a:pPr>
                        <a:defRPr/>
                      </a:pPr>
                      <a:r>
                        <a:rPr lang="fr-FR" sz="2000" b="1" dirty="0">
                          <a:solidFill>
                            <a:srgbClr val="0070C0"/>
                          </a:solidFill>
                        </a:rPr>
                        <a:t>Capitalisation et mutualisation des ressources (matériaux FAIR)</a:t>
                      </a:r>
                      <a:endParaRPr sz="1600" b="1" dirty="0">
                        <a:solidFill>
                          <a:srgbClr val="0070C0"/>
                        </a:solidFill>
                      </a:endParaRPr>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normAutofit/>
          </a:bodyPr>
          <a:lstStyle/>
          <a:p>
            <a:pPr>
              <a:defRPr/>
            </a:pPr>
            <a:r>
              <a:rPr lang="fr-FR" sz="3600" dirty="0">
                <a:solidFill>
                  <a:schemeClr val="tx2">
                    <a:lumMod val="75000"/>
                  </a:schemeClr>
                </a:solidFill>
              </a:rPr>
              <a:t>Combler les lacunes</a:t>
            </a:r>
            <a:endParaRPr sz="3600" dirty="0">
              <a:solidFill>
                <a:schemeClr val="tx2">
                  <a:lumMod val="75000"/>
                </a:schemeClr>
              </a:solidFill>
            </a:endParaRPr>
          </a:p>
        </p:txBody>
      </p:sp>
      <p:sp>
        <p:nvSpPr>
          <p:cNvPr id="3" name="ZoneTexte 2"/>
          <p:cNvSpPr txBox="1"/>
          <p:nvPr/>
        </p:nvSpPr>
        <p:spPr bwMode="auto">
          <a:xfrm>
            <a:off x="917223" y="3811864"/>
            <a:ext cx="1919111" cy="646331"/>
          </a:xfrm>
          <a:prstGeom prst="rect">
            <a:avLst/>
          </a:prstGeom>
          <a:noFill/>
        </p:spPr>
        <p:txBody>
          <a:bodyPr wrap="square" rtlCol="0">
            <a:spAutoFit/>
          </a:bodyPr>
          <a:lstStyle/>
          <a:p>
            <a:pPr>
              <a:defRPr/>
            </a:pPr>
            <a:r>
              <a:rPr lang="fr-FR"/>
              <a:t>Création de profils métiers (MVS)</a:t>
            </a:r>
            <a:endParaRPr/>
          </a:p>
        </p:txBody>
      </p:sp>
      <p:sp>
        <p:nvSpPr>
          <p:cNvPr id="5" name="ZoneTexte 4"/>
          <p:cNvSpPr txBox="1"/>
          <p:nvPr/>
        </p:nvSpPr>
        <p:spPr bwMode="auto">
          <a:xfrm>
            <a:off x="3709812" y="3760131"/>
            <a:ext cx="1919111" cy="1200329"/>
          </a:xfrm>
          <a:prstGeom prst="rect">
            <a:avLst/>
          </a:prstGeom>
          <a:noFill/>
        </p:spPr>
        <p:txBody>
          <a:bodyPr wrap="square" rtlCol="0">
            <a:spAutoFit/>
          </a:bodyPr>
          <a:lstStyle/>
          <a:p>
            <a:pPr>
              <a:defRPr/>
            </a:pPr>
            <a:r>
              <a:rPr lang="fr-FR"/>
              <a:t>Harmonisation / mutualisation des parcours de formation (FAIR)</a:t>
            </a:r>
            <a:endParaRPr/>
          </a:p>
        </p:txBody>
      </p:sp>
      <p:sp>
        <p:nvSpPr>
          <p:cNvPr id="6" name="ZoneTexte 5"/>
          <p:cNvSpPr txBox="1"/>
          <p:nvPr/>
        </p:nvSpPr>
        <p:spPr bwMode="auto">
          <a:xfrm>
            <a:off x="6634350" y="3708830"/>
            <a:ext cx="1919111" cy="646331"/>
          </a:xfrm>
          <a:prstGeom prst="rect">
            <a:avLst/>
          </a:prstGeom>
          <a:noFill/>
        </p:spPr>
        <p:txBody>
          <a:bodyPr wrap="square" rtlCol="0">
            <a:spAutoFit/>
          </a:bodyPr>
          <a:lstStyle/>
          <a:p>
            <a:pPr>
              <a:defRPr/>
            </a:pPr>
            <a:r>
              <a:rPr lang="fr-FR" dirty="0"/>
              <a:t>Réseaux </a:t>
            </a:r>
            <a:r>
              <a:rPr lang="fr-FR" b="1" i="1" dirty="0" smtClean="0">
                <a:solidFill>
                  <a:srgbClr val="0070C0"/>
                </a:solidFill>
              </a:rPr>
              <a:t>Centres </a:t>
            </a:r>
            <a:r>
              <a:rPr lang="fr-FR" b="1" i="1" dirty="0">
                <a:solidFill>
                  <a:srgbClr val="0070C0"/>
                </a:solidFill>
              </a:rPr>
              <a:t>de </a:t>
            </a:r>
            <a:r>
              <a:rPr lang="fr-FR" b="1" i="1" dirty="0" smtClean="0">
                <a:solidFill>
                  <a:srgbClr val="0070C0"/>
                </a:solidFill>
              </a:rPr>
              <a:t>compétences</a:t>
            </a:r>
            <a:endParaRPr b="1" i="1" dirty="0">
              <a:solidFill>
                <a:srgbClr val="0070C0"/>
              </a:solidFill>
            </a:endParaRPr>
          </a:p>
        </p:txBody>
      </p:sp>
      <p:sp>
        <p:nvSpPr>
          <p:cNvPr id="7" name="ZoneTexte 6"/>
          <p:cNvSpPr txBox="1"/>
          <p:nvPr/>
        </p:nvSpPr>
        <p:spPr bwMode="auto">
          <a:xfrm>
            <a:off x="9434689" y="3649494"/>
            <a:ext cx="1919111" cy="923330"/>
          </a:xfrm>
          <a:prstGeom prst="rect">
            <a:avLst/>
          </a:prstGeom>
          <a:noFill/>
        </p:spPr>
        <p:txBody>
          <a:bodyPr wrap="square" rtlCol="0">
            <a:spAutoFit/>
          </a:bodyPr>
          <a:lstStyle/>
          <a:p>
            <a:pPr>
              <a:defRPr/>
            </a:pPr>
            <a:r>
              <a:rPr lang="fr-FR" dirty="0"/>
              <a:t>Expertise des acteurs de la science</a:t>
            </a:r>
            <a:endParaRPr dirty="0"/>
          </a:p>
        </p:txBody>
      </p:sp>
      <p:pic>
        <p:nvPicPr>
          <p:cNvPr id="9" name="Image 8"/>
          <p:cNvPicPr>
            <a:picLocks noChangeAspect="1"/>
          </p:cNvPicPr>
          <p:nvPr/>
        </p:nvPicPr>
        <p:blipFill>
          <a:blip r:embed="rId3"/>
          <a:stretch/>
        </p:blipFill>
        <p:spPr bwMode="auto">
          <a:xfrm flipH="1">
            <a:off x="6839949" y="2428584"/>
            <a:ext cx="1051937" cy="1051937"/>
          </a:xfrm>
          <a:prstGeom prst="rect">
            <a:avLst/>
          </a:prstGeom>
        </p:spPr>
      </p:pic>
      <p:pic>
        <p:nvPicPr>
          <p:cNvPr id="11" name="Image 10"/>
          <p:cNvPicPr>
            <a:picLocks noChangeAspect="1"/>
          </p:cNvPicPr>
          <p:nvPr/>
        </p:nvPicPr>
        <p:blipFill>
          <a:blip r:embed="rId4"/>
          <a:stretch/>
        </p:blipFill>
        <p:spPr bwMode="auto">
          <a:xfrm>
            <a:off x="1180300" y="2646968"/>
            <a:ext cx="1044859" cy="1044859"/>
          </a:xfrm>
          <a:prstGeom prst="rect">
            <a:avLst/>
          </a:prstGeom>
        </p:spPr>
      </p:pic>
      <p:pic>
        <p:nvPicPr>
          <p:cNvPr id="13" name="Image 12"/>
          <p:cNvPicPr>
            <a:picLocks noChangeAspect="1"/>
          </p:cNvPicPr>
          <p:nvPr/>
        </p:nvPicPr>
        <p:blipFill>
          <a:blip r:embed="rId5"/>
          <a:stretch/>
        </p:blipFill>
        <p:spPr bwMode="auto">
          <a:xfrm>
            <a:off x="3893525" y="2615437"/>
            <a:ext cx="1278059" cy="1278059"/>
          </a:xfrm>
          <a:prstGeom prst="rect">
            <a:avLst/>
          </a:prstGeom>
        </p:spPr>
      </p:pic>
      <p:pic>
        <p:nvPicPr>
          <p:cNvPr id="15" name="Image 14"/>
          <p:cNvPicPr>
            <a:picLocks noChangeAspect="1"/>
          </p:cNvPicPr>
          <p:nvPr/>
        </p:nvPicPr>
        <p:blipFill>
          <a:blip r:embed="rId6"/>
          <a:stretch/>
        </p:blipFill>
        <p:spPr bwMode="auto">
          <a:xfrm>
            <a:off x="9496925" y="2499057"/>
            <a:ext cx="1051938" cy="1051938"/>
          </a:xfrm>
          <a:prstGeom prst="rect">
            <a:avLst/>
          </a:prstGeom>
        </p:spPr>
      </p:pic>
      <p:cxnSp>
        <p:nvCxnSpPr>
          <p:cNvPr id="17" name="Connecteur droit avec flèche 16"/>
          <p:cNvCxnSpPr>
            <a:cxnSpLocks/>
          </p:cNvCxnSpPr>
          <p:nvPr/>
        </p:nvCxnSpPr>
        <p:spPr bwMode="auto">
          <a:xfrm>
            <a:off x="2836334" y="3550994"/>
            <a:ext cx="6688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cxnSpLocks/>
          </p:cNvCxnSpPr>
          <p:nvPr/>
        </p:nvCxnSpPr>
        <p:spPr bwMode="auto">
          <a:xfrm>
            <a:off x="5589159" y="3547534"/>
            <a:ext cx="6592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cxnSpLocks/>
          </p:cNvCxnSpPr>
          <p:nvPr/>
        </p:nvCxnSpPr>
        <p:spPr bwMode="auto">
          <a:xfrm>
            <a:off x="8388869" y="3547534"/>
            <a:ext cx="7365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normAutofit/>
          </a:bodyPr>
          <a:lstStyle/>
          <a:p>
            <a:pPr>
              <a:defRPr/>
            </a:pPr>
            <a:r>
              <a:rPr lang="fr-FR" sz="3600" dirty="0">
                <a:solidFill>
                  <a:schemeClr val="tx2">
                    <a:lumMod val="75000"/>
                  </a:schemeClr>
                </a:solidFill>
              </a:rPr>
              <a:t>La création de profils métiers (MVS) (WP2)</a:t>
            </a:r>
            <a:endParaRPr sz="3600" dirty="0">
              <a:solidFill>
                <a:schemeClr val="tx2">
                  <a:lumMod val="75000"/>
                </a:schemeClr>
              </a:solidFill>
            </a:endParaRPr>
          </a:p>
        </p:txBody>
      </p:sp>
      <p:sp>
        <p:nvSpPr>
          <p:cNvPr id="4" name="Rectangle 1"/>
          <p:cNvSpPr>
            <a:spLocks noGrp="1" noChangeArrowheads="1"/>
          </p:cNvSpPr>
          <p:nvPr>
            <p:ph idx="1"/>
          </p:nvPr>
        </p:nvSpPr>
        <p:spPr bwMode="auto">
          <a:xfrm>
            <a:off x="1888756" y="5883506"/>
            <a:ext cx="8414483" cy="276999"/>
          </a:xfrm>
          <a:prstGeom prst="rect">
            <a:avLst/>
          </a:prstGeom>
          <a:noFill/>
          <a:ln>
            <a:noFill/>
          </a:ln>
          <a:effectLst/>
        </p:spPr>
        <p:txBody>
          <a:bodyPr vert="horz" wrap="none" lIns="91440" tIns="0" rIns="91440" bIns="0" numCol="1" anchor="ctr" anchorCtr="0" compatLnSpc="1">
            <a:prstTxWarp prst="textNoShape">
              <a:avLst/>
            </a:prstTxWarp>
            <a:spAutoFit/>
          </a:bodyPr>
          <a:lstStyle/>
          <a:p>
            <a:pPr marL="0" marR="0" lvl="0" indent="0" algn="l" defTabSz="914400">
              <a:lnSpc>
                <a:spcPct val="100000"/>
              </a:lnSpc>
              <a:spcBef>
                <a:spcPts val="0"/>
              </a:spcBef>
              <a:spcAft>
                <a:spcPts val="0"/>
              </a:spcAft>
              <a:buClrTx/>
              <a:buSzTx/>
              <a:buFontTx/>
              <a:buNone/>
              <a:defRPr/>
            </a:pPr>
            <a:r>
              <a:rPr lang="fr-FR" sz="1800" b="0" i="0" u="none" strike="noStrike" cap="none" dirty="0">
                <a:ln>
                  <a:noFill/>
                </a:ln>
                <a:solidFill>
                  <a:schemeClr val="tx1"/>
                </a:solidFill>
                <a:latin typeface="Menlo"/>
              </a:rPr>
              <a:t>Catalogue of Minimum Viable </a:t>
            </a:r>
            <a:r>
              <a:rPr lang="fr-FR" sz="1800" b="0" i="0" u="none" strike="noStrike" cap="none" dirty="0" err="1">
                <a:ln>
                  <a:noFill/>
                </a:ln>
                <a:solidFill>
                  <a:schemeClr val="tx1"/>
                </a:solidFill>
                <a:latin typeface="Menlo"/>
              </a:rPr>
              <a:t>Skills</a:t>
            </a:r>
            <a:r>
              <a:rPr lang="fr-FR" sz="1800" b="0" i="0" u="none" strike="noStrike" cap="none" dirty="0">
                <a:ln>
                  <a:noFill/>
                </a:ln>
                <a:solidFill>
                  <a:schemeClr val="tx1"/>
                </a:solidFill>
                <a:latin typeface="Menlo"/>
              </a:rPr>
              <a:t>. </a:t>
            </a:r>
            <a:r>
              <a:rPr lang="fr-FR" sz="1800" b="0" i="0" u="none" strike="noStrike" cap="none" dirty="0" err="1">
                <a:ln>
                  <a:noFill/>
                </a:ln>
                <a:solidFill>
                  <a:schemeClr val="tx1"/>
                </a:solidFill>
                <a:latin typeface="Menlo"/>
              </a:rPr>
              <a:t>Zenodo</a:t>
            </a:r>
            <a:r>
              <a:rPr lang="fr-FR" sz="1800" b="0" i="0" u="none" strike="noStrike" cap="none" dirty="0">
                <a:ln>
                  <a:noFill/>
                </a:ln>
                <a:solidFill>
                  <a:schemeClr val="tx1"/>
                </a:solidFill>
                <a:latin typeface="Menlo"/>
              </a:rPr>
              <a:t>. </a:t>
            </a:r>
            <a:r>
              <a:rPr lang="fr-FR" sz="1800" b="0" i="0" u="sng" strike="noStrike" cap="none" dirty="0">
                <a:ln>
                  <a:noFill/>
                </a:ln>
                <a:solidFill>
                  <a:schemeClr val="tx1"/>
                </a:solidFill>
                <a:latin typeface="Menlo"/>
                <a:hlinkClick r:id="rId3" tooltip="https://doi.org/10.5281/zenodo.8101903"/>
              </a:rPr>
              <a:t>https://doi.org/10.5281/zenodo.8101903</a:t>
            </a:r>
            <a:r>
              <a:rPr lang="fr-FR" sz="1800" b="0" i="0" u="none" strike="noStrike" cap="none" dirty="0">
                <a:ln>
                  <a:noFill/>
                </a:ln>
                <a:solidFill>
                  <a:schemeClr val="tx1"/>
                </a:solidFill>
                <a:latin typeface="Menlo"/>
              </a:rPr>
              <a:t> </a:t>
            </a:r>
            <a:r>
              <a:rPr lang="fr-FR" sz="1400" b="0" i="0" u="none" strike="noStrike" cap="none" dirty="0">
                <a:ln>
                  <a:noFill/>
                </a:ln>
                <a:solidFill>
                  <a:schemeClr val="tx1"/>
                </a:solidFill>
              </a:rPr>
              <a:t> </a:t>
            </a:r>
            <a:endParaRPr lang="fr-FR" sz="4000" b="0" i="0" u="none" strike="noStrike" cap="none" dirty="0">
              <a:ln>
                <a:noFill/>
              </a:ln>
              <a:solidFill>
                <a:schemeClr val="tx1"/>
              </a:solidFill>
              <a:latin typeface="Arial"/>
            </a:endParaRPr>
          </a:p>
        </p:txBody>
      </p:sp>
      <p:sp>
        <p:nvSpPr>
          <p:cNvPr id="8" name="Espace réservé du contenu 2"/>
          <p:cNvSpPr txBox="1"/>
          <p:nvPr/>
        </p:nvSpPr>
        <p:spPr bwMode="auto">
          <a:xfrm>
            <a:off x="838200" y="1825625"/>
            <a:ext cx="5150558" cy="4351338"/>
          </a:xfrm>
          <a:prstGeom prst="rect">
            <a:avLst/>
          </a:prstGeom>
        </p:spPr>
        <p:txBody>
          <a:bodyPr vert="horz" lIns="91440" tIns="45720" rIns="91440" bIns="45720" rtlCol="0">
            <a:normAutofit/>
          </a:bodyPr>
          <a:lstStyle>
            <a:lvl1pPr marL="228589" indent="-228589" algn="l" defTabSz="914354">
              <a:lnSpc>
                <a:spcPct val="90000"/>
              </a:lnSpc>
              <a:spcBef>
                <a:spcPts val="1000"/>
              </a:spcBef>
              <a:buFont typeface="Arial"/>
              <a:buChar char="•"/>
              <a:defRPr sz="2800">
                <a:solidFill>
                  <a:schemeClr val="tx1"/>
                </a:solidFill>
                <a:latin typeface="Quicksand"/>
                <a:ea typeface="+mn-ea"/>
                <a:cs typeface="+mn-cs"/>
              </a:defRPr>
            </a:lvl1pPr>
            <a:lvl2pPr marL="685766" indent="-228589" algn="l" defTabSz="914354">
              <a:lnSpc>
                <a:spcPct val="90000"/>
              </a:lnSpc>
              <a:spcBef>
                <a:spcPts val="500"/>
              </a:spcBef>
              <a:buFont typeface="Arial"/>
              <a:buChar char="•"/>
              <a:defRPr sz="2400">
                <a:solidFill>
                  <a:schemeClr val="tx1"/>
                </a:solidFill>
                <a:latin typeface="Quicksand"/>
                <a:ea typeface="+mn-ea"/>
                <a:cs typeface="+mn-cs"/>
              </a:defRPr>
            </a:lvl2pPr>
            <a:lvl3pPr marL="1142942" indent="-228589" algn="l" defTabSz="914354">
              <a:lnSpc>
                <a:spcPct val="90000"/>
              </a:lnSpc>
              <a:spcBef>
                <a:spcPts val="500"/>
              </a:spcBef>
              <a:buFont typeface="Arial"/>
              <a:buChar char="•"/>
              <a:defRPr sz="2000">
                <a:solidFill>
                  <a:schemeClr val="tx1"/>
                </a:solidFill>
                <a:latin typeface="Quicksand"/>
                <a:ea typeface="+mn-ea"/>
                <a:cs typeface="+mn-cs"/>
              </a:defRPr>
            </a:lvl3pPr>
            <a:lvl4pPr marL="1600120" indent="-228589" algn="l" defTabSz="914354">
              <a:lnSpc>
                <a:spcPct val="90000"/>
              </a:lnSpc>
              <a:spcBef>
                <a:spcPts val="500"/>
              </a:spcBef>
              <a:buFont typeface="Arial"/>
              <a:buChar char="•"/>
              <a:defRPr sz="1800">
                <a:solidFill>
                  <a:schemeClr val="tx1"/>
                </a:solidFill>
                <a:latin typeface="Quicksand"/>
                <a:ea typeface="+mn-ea"/>
                <a:cs typeface="+mn-cs"/>
              </a:defRPr>
            </a:lvl4pPr>
            <a:lvl5pPr marL="2057298" indent="-228589" algn="l" defTabSz="914354">
              <a:lnSpc>
                <a:spcPct val="90000"/>
              </a:lnSpc>
              <a:spcBef>
                <a:spcPts val="500"/>
              </a:spcBef>
              <a:buFont typeface="Arial"/>
              <a:buChar char="•"/>
              <a:defRPr sz="1800">
                <a:solidFill>
                  <a:schemeClr val="tx1"/>
                </a:solidFill>
                <a:latin typeface="Quicksand"/>
                <a:ea typeface="+mn-ea"/>
                <a:cs typeface="+mn-cs"/>
              </a:defRPr>
            </a:lvl5pPr>
            <a:lvl6pPr marL="2514474" indent="-228589" algn="l" defTabSz="914354">
              <a:lnSpc>
                <a:spcPct val="90000"/>
              </a:lnSpc>
              <a:spcBef>
                <a:spcPts val="500"/>
              </a:spcBef>
              <a:buFont typeface="Arial"/>
              <a:buChar char="•"/>
              <a:defRPr sz="1800">
                <a:solidFill>
                  <a:schemeClr val="tx1"/>
                </a:solidFill>
                <a:latin typeface="+mn-lt"/>
                <a:ea typeface="+mn-ea"/>
                <a:cs typeface="+mn-cs"/>
              </a:defRPr>
            </a:lvl6pPr>
            <a:lvl7pPr marL="2971651" indent="-228589" algn="l" defTabSz="914354">
              <a:lnSpc>
                <a:spcPct val="90000"/>
              </a:lnSpc>
              <a:spcBef>
                <a:spcPts val="500"/>
              </a:spcBef>
              <a:buFont typeface="Arial"/>
              <a:buChar char="•"/>
              <a:defRPr sz="1800">
                <a:solidFill>
                  <a:schemeClr val="tx1"/>
                </a:solidFill>
                <a:latin typeface="+mn-lt"/>
                <a:ea typeface="+mn-ea"/>
                <a:cs typeface="+mn-cs"/>
              </a:defRPr>
            </a:lvl7pPr>
            <a:lvl8pPr marL="3428829" indent="-228589" algn="l" defTabSz="914354">
              <a:lnSpc>
                <a:spcPct val="90000"/>
              </a:lnSpc>
              <a:spcBef>
                <a:spcPts val="500"/>
              </a:spcBef>
              <a:buFont typeface="Arial"/>
              <a:buChar char="•"/>
              <a:defRPr sz="1800">
                <a:solidFill>
                  <a:schemeClr val="tx1"/>
                </a:solidFill>
                <a:latin typeface="+mn-lt"/>
                <a:ea typeface="+mn-ea"/>
                <a:cs typeface="+mn-cs"/>
              </a:defRPr>
            </a:lvl8pPr>
            <a:lvl9pPr marL="3886006" indent="-228589" algn="l" defTabSz="914354">
              <a:lnSpc>
                <a:spcPct val="90000"/>
              </a:lnSpc>
              <a:spcBef>
                <a:spcPts val="500"/>
              </a:spcBef>
              <a:buFont typeface="Arial"/>
              <a:buChar char="•"/>
              <a:defRPr sz="1800">
                <a:solidFill>
                  <a:schemeClr val="tx1"/>
                </a:solidFill>
                <a:latin typeface="+mn-lt"/>
                <a:ea typeface="+mn-ea"/>
                <a:cs typeface="+mn-cs"/>
              </a:defRPr>
            </a:lvl9pPr>
          </a:lstStyle>
          <a:p>
            <a:pPr>
              <a:defRPr/>
            </a:pPr>
            <a:r>
              <a:rPr lang="fr-FR" b="1" dirty="0">
                <a:solidFill>
                  <a:schemeClr val="accent4">
                    <a:lumMod val="75000"/>
                  </a:schemeClr>
                </a:solidFill>
              </a:rPr>
              <a:t>Cartographie</a:t>
            </a:r>
            <a:r>
              <a:rPr lang="fr-FR" dirty="0"/>
              <a:t> des métiers liés OS (T2.1)</a:t>
            </a:r>
            <a:endParaRPr dirty="0"/>
          </a:p>
          <a:p>
            <a:pPr>
              <a:defRPr/>
            </a:pPr>
            <a:endParaRPr lang="fr-FR" dirty="0"/>
          </a:p>
          <a:p>
            <a:pPr>
              <a:defRPr/>
            </a:pPr>
            <a:r>
              <a:rPr lang="fr-FR" dirty="0"/>
              <a:t>Création de </a:t>
            </a:r>
            <a:r>
              <a:rPr lang="fr-FR" b="1" dirty="0">
                <a:solidFill>
                  <a:schemeClr val="accent1">
                    <a:lumMod val="75000"/>
                  </a:schemeClr>
                </a:solidFill>
              </a:rPr>
              <a:t>profil métier (MVS) </a:t>
            </a:r>
            <a:r>
              <a:rPr lang="fr-FR" dirty="0"/>
              <a:t>pour chaque métier (T2.1)</a:t>
            </a:r>
            <a:endParaRPr dirty="0"/>
          </a:p>
          <a:p>
            <a:pPr>
              <a:defRPr/>
            </a:pPr>
            <a:endParaRPr lang="fr-FR" dirty="0"/>
          </a:p>
          <a:p>
            <a:pPr>
              <a:defRPr/>
            </a:pPr>
            <a:r>
              <a:rPr lang="fr-FR" b="1" dirty="0">
                <a:solidFill>
                  <a:schemeClr val="accent4">
                    <a:lumMod val="75000"/>
                  </a:schemeClr>
                </a:solidFill>
              </a:rPr>
              <a:t>Publication</a:t>
            </a:r>
            <a:r>
              <a:rPr lang="fr-FR" dirty="0"/>
              <a:t> du catalogue en juin 2023 </a:t>
            </a:r>
            <a:r>
              <a:rPr lang="fr-FR" b="1" i="0" dirty="0">
                <a:solidFill>
                  <a:srgbClr val="00B050"/>
                </a:solidFill>
                <a:latin typeface="Google Sans"/>
              </a:rPr>
              <a:t>✓</a:t>
            </a:r>
            <a:endParaRPr lang="fr-FR" b="1" dirty="0">
              <a:solidFill>
                <a:srgbClr val="00B050"/>
              </a:solidFill>
            </a:endParaRPr>
          </a:p>
        </p:txBody>
      </p:sp>
      <p:graphicFrame>
        <p:nvGraphicFramePr>
          <p:cNvPr id="9" name="Tableau 7">
            <a:extLst>
              <a:ext uri="{FF2B5EF4-FFF2-40B4-BE49-F238E27FC236}">
                <a16:creationId xmlns:a16="http://schemas.microsoft.com/office/drawing/2014/main" id="{349EFFB7-4BD5-4AC7-B2DD-7A9B83CE7875}"/>
              </a:ext>
            </a:extLst>
          </p:cNvPr>
          <p:cNvGraphicFramePr>
            <a:graphicFrameLocks noGrp="1"/>
          </p:cNvGraphicFramePr>
          <p:nvPr>
            <p:extLst>
              <p:ext uri="{D42A27DB-BD31-4B8C-83A1-F6EECF244321}">
                <p14:modId xmlns:p14="http://schemas.microsoft.com/office/powerpoint/2010/main" val="1756461469"/>
              </p:ext>
            </p:extLst>
          </p:nvPr>
        </p:nvGraphicFramePr>
        <p:xfrm>
          <a:off x="6346373" y="1679806"/>
          <a:ext cx="4814714" cy="3657600"/>
        </p:xfrm>
        <a:graphic>
          <a:graphicData uri="http://schemas.openxmlformats.org/drawingml/2006/table">
            <a:tbl>
              <a:tblPr firstRow="1" bandRow="1">
                <a:tableStyleId>{5C22544A-7EE6-4342-B048-85BDC9FD1C3A}</a:tableStyleId>
              </a:tblPr>
              <a:tblGrid>
                <a:gridCol w="4814714">
                  <a:extLst>
                    <a:ext uri="{9D8B030D-6E8A-4147-A177-3AD203B41FA5}">
                      <a16:colId xmlns:a16="http://schemas.microsoft.com/office/drawing/2014/main" val="20000"/>
                    </a:ext>
                  </a:extLst>
                </a:gridCol>
              </a:tblGrid>
              <a:tr h="303628">
                <a:tc>
                  <a:txBody>
                    <a:bodyPr/>
                    <a:lstStyle/>
                    <a:p>
                      <a:pPr>
                        <a:defRPr/>
                      </a:pPr>
                      <a:r>
                        <a:rPr lang="fr-FR" sz="1400" dirty="0"/>
                        <a:t>Titre du MVS</a:t>
                      </a:r>
                      <a:endParaRPr dirty="0"/>
                    </a:p>
                  </a:txBody>
                  <a:tcPr/>
                </a:tc>
                <a:extLst>
                  <a:ext uri="{0D108BD9-81ED-4DB2-BD59-A6C34878D82A}">
                    <a16:rowId xmlns:a16="http://schemas.microsoft.com/office/drawing/2014/main" val="10000"/>
                  </a:ext>
                </a:extLst>
              </a:tr>
              <a:tr h="303628">
                <a:tc>
                  <a:txBody>
                    <a:bodyPr/>
                    <a:lstStyle/>
                    <a:p>
                      <a:pPr>
                        <a:defRPr/>
                      </a:pPr>
                      <a:r>
                        <a:rPr lang="fr-FR" sz="1400" dirty="0"/>
                        <a:t>Data Stewards – </a:t>
                      </a:r>
                      <a:r>
                        <a:rPr lang="fr-FR" sz="1400" dirty="0" err="1"/>
                        <a:t>Coordinator</a:t>
                      </a:r>
                      <a:r>
                        <a:rPr lang="fr-FR" sz="1400" dirty="0"/>
                        <a:t>, Embedded</a:t>
                      </a:r>
                      <a:endParaRPr sz="1400" dirty="0"/>
                    </a:p>
                  </a:txBody>
                  <a:tcPr/>
                </a:tc>
                <a:extLst>
                  <a:ext uri="{0D108BD9-81ED-4DB2-BD59-A6C34878D82A}">
                    <a16:rowId xmlns:a16="http://schemas.microsoft.com/office/drawing/2014/main" val="10001"/>
                  </a:ext>
                </a:extLst>
              </a:tr>
              <a:tr h="303628">
                <a:tc>
                  <a:txBody>
                    <a:bodyPr/>
                    <a:lstStyle/>
                    <a:p>
                      <a:pPr>
                        <a:defRPr/>
                      </a:pPr>
                      <a:r>
                        <a:rPr lang="fr-FR" sz="1400" dirty="0" err="1"/>
                        <a:t>Policymakers</a:t>
                      </a:r>
                      <a:r>
                        <a:rPr lang="fr-FR" sz="1400" dirty="0"/>
                        <a:t>  – </a:t>
                      </a:r>
                      <a:r>
                        <a:rPr lang="fr-FR" sz="1400" dirty="0" err="1"/>
                        <a:t>Research</a:t>
                      </a:r>
                      <a:r>
                        <a:rPr lang="fr-FR" sz="1400" dirty="0"/>
                        <a:t> </a:t>
                      </a:r>
                      <a:r>
                        <a:rPr lang="fr-FR" sz="1400" dirty="0" err="1"/>
                        <a:t>policy</a:t>
                      </a:r>
                      <a:r>
                        <a:rPr lang="fr-FR" sz="1400" dirty="0"/>
                        <a:t>, Evidence-</a:t>
                      </a:r>
                      <a:r>
                        <a:rPr lang="fr-FR" sz="1400" dirty="0" err="1"/>
                        <a:t>based</a:t>
                      </a:r>
                      <a:r>
                        <a:rPr lang="fr-FR" sz="1400" dirty="0"/>
                        <a:t> </a:t>
                      </a:r>
                      <a:r>
                        <a:rPr lang="fr-FR" sz="1400" dirty="0" err="1"/>
                        <a:t>policymaker</a:t>
                      </a:r>
                      <a:endParaRPr sz="1400" dirty="0"/>
                    </a:p>
                  </a:txBody>
                  <a:tcPr/>
                </a:tc>
                <a:extLst>
                  <a:ext uri="{0D108BD9-81ED-4DB2-BD59-A6C34878D82A}">
                    <a16:rowId xmlns:a16="http://schemas.microsoft.com/office/drawing/2014/main" val="10002"/>
                  </a:ext>
                </a:extLst>
              </a:tr>
              <a:tr h="303628">
                <a:tc>
                  <a:txBody>
                    <a:bodyPr/>
                    <a:lstStyle/>
                    <a:p>
                      <a:pPr>
                        <a:defRPr/>
                      </a:pPr>
                      <a:r>
                        <a:rPr lang="fr-FR" sz="1400" dirty="0" err="1"/>
                        <a:t>Research</a:t>
                      </a:r>
                      <a:r>
                        <a:rPr lang="fr-FR" sz="1400" dirty="0"/>
                        <a:t> Infrastructure Professional</a:t>
                      </a:r>
                    </a:p>
                  </a:txBody>
                  <a:tcPr/>
                </a:tc>
                <a:extLst>
                  <a:ext uri="{0D108BD9-81ED-4DB2-BD59-A6C34878D82A}">
                    <a16:rowId xmlns:a16="http://schemas.microsoft.com/office/drawing/2014/main" val="10003"/>
                  </a:ext>
                </a:extLst>
              </a:tr>
              <a:tr h="303628">
                <a:tc>
                  <a:txBody>
                    <a:bodyPr/>
                    <a:lstStyle/>
                    <a:p>
                      <a:pPr>
                        <a:defRPr/>
                      </a:pPr>
                      <a:r>
                        <a:rPr lang="fr-FR" sz="1400" dirty="0" err="1"/>
                        <a:t>Ethics</a:t>
                      </a:r>
                      <a:r>
                        <a:rPr lang="fr-FR" sz="1400" dirty="0"/>
                        <a:t> Advisor</a:t>
                      </a:r>
                      <a:endParaRPr dirty="0"/>
                    </a:p>
                  </a:txBody>
                  <a:tcPr/>
                </a:tc>
                <a:extLst>
                  <a:ext uri="{0D108BD9-81ED-4DB2-BD59-A6C34878D82A}">
                    <a16:rowId xmlns:a16="http://schemas.microsoft.com/office/drawing/2014/main" val="10004"/>
                  </a:ext>
                </a:extLst>
              </a:tr>
              <a:tr h="303628">
                <a:tc>
                  <a:txBody>
                    <a:bodyPr/>
                    <a:lstStyle/>
                    <a:p>
                      <a:pPr>
                        <a:defRPr/>
                      </a:pPr>
                      <a:r>
                        <a:rPr lang="fr-FR" sz="1400" dirty="0"/>
                        <a:t>Legal Expert</a:t>
                      </a:r>
                      <a:endParaRPr dirty="0"/>
                    </a:p>
                  </a:txBody>
                  <a:tcPr/>
                </a:tc>
                <a:extLst>
                  <a:ext uri="{0D108BD9-81ED-4DB2-BD59-A6C34878D82A}">
                    <a16:rowId xmlns:a16="http://schemas.microsoft.com/office/drawing/2014/main" val="10005"/>
                  </a:ext>
                </a:extLst>
              </a:tr>
              <a:tr h="303628">
                <a:tc>
                  <a:txBody>
                    <a:bodyPr/>
                    <a:lstStyle/>
                    <a:p>
                      <a:pPr>
                        <a:defRPr/>
                      </a:pPr>
                      <a:r>
                        <a:rPr lang="fr-FR" sz="1400" dirty="0" err="1"/>
                        <a:t>Undergraduate</a:t>
                      </a:r>
                      <a:r>
                        <a:rPr lang="fr-FR" sz="1400" dirty="0"/>
                        <a:t> </a:t>
                      </a:r>
                      <a:r>
                        <a:rPr lang="fr-FR" sz="1400" dirty="0" err="1"/>
                        <a:t>student</a:t>
                      </a:r>
                      <a:endParaRPr sz="1400" dirty="0"/>
                    </a:p>
                  </a:txBody>
                  <a:tcPr/>
                </a:tc>
                <a:extLst>
                  <a:ext uri="{0D108BD9-81ED-4DB2-BD59-A6C34878D82A}">
                    <a16:rowId xmlns:a16="http://schemas.microsoft.com/office/drawing/2014/main" val="1184817938"/>
                  </a:ext>
                </a:extLst>
              </a:tr>
              <a:tr h="303628">
                <a:tc>
                  <a:txBody>
                    <a:bodyPr/>
                    <a:lstStyle/>
                    <a:p>
                      <a:pPr>
                        <a:defRPr/>
                      </a:pPr>
                      <a:r>
                        <a:rPr lang="fr-FR" sz="1400" dirty="0"/>
                        <a:t>Masters </a:t>
                      </a:r>
                      <a:r>
                        <a:rPr lang="fr-FR" sz="1400" dirty="0" err="1"/>
                        <a:t>student</a:t>
                      </a:r>
                      <a:endParaRPr dirty="0"/>
                    </a:p>
                  </a:txBody>
                  <a:tcPr/>
                </a:tc>
                <a:extLst>
                  <a:ext uri="{0D108BD9-81ED-4DB2-BD59-A6C34878D82A}">
                    <a16:rowId xmlns:a16="http://schemas.microsoft.com/office/drawing/2014/main" val="10006"/>
                  </a:ext>
                </a:extLst>
              </a:tr>
              <a:tr h="303628">
                <a:tc>
                  <a:txBody>
                    <a:bodyPr/>
                    <a:lstStyle/>
                    <a:p>
                      <a:pPr>
                        <a:defRPr/>
                      </a:pPr>
                      <a:r>
                        <a:rPr lang="fr-FR" sz="1400" dirty="0" err="1"/>
                        <a:t>Early</a:t>
                      </a:r>
                      <a:r>
                        <a:rPr lang="fr-FR" sz="1400" dirty="0"/>
                        <a:t> </a:t>
                      </a:r>
                      <a:r>
                        <a:rPr lang="fr-FR" sz="1400" dirty="0" err="1"/>
                        <a:t>Career</a:t>
                      </a:r>
                      <a:r>
                        <a:rPr lang="fr-FR" sz="1400" dirty="0"/>
                        <a:t> </a:t>
                      </a:r>
                      <a:r>
                        <a:rPr lang="fr-FR" sz="1400" dirty="0" err="1"/>
                        <a:t>Researcher</a:t>
                      </a:r>
                      <a:endParaRPr lang="fr-FR" sz="1400" dirty="0"/>
                    </a:p>
                  </a:txBody>
                  <a:tcPr/>
                </a:tc>
                <a:extLst>
                  <a:ext uri="{0D108BD9-81ED-4DB2-BD59-A6C34878D82A}">
                    <a16:rowId xmlns:a16="http://schemas.microsoft.com/office/drawing/2014/main" val="10007"/>
                  </a:ext>
                </a:extLst>
              </a:tr>
              <a:tr h="303628">
                <a:tc>
                  <a:txBody>
                    <a:bodyPr/>
                    <a:lstStyle/>
                    <a:p>
                      <a:pPr>
                        <a:defRPr/>
                      </a:pPr>
                      <a:r>
                        <a:rPr lang="fr-FR" sz="1400" dirty="0"/>
                        <a:t>Senior </a:t>
                      </a:r>
                      <a:r>
                        <a:rPr lang="fr-FR" sz="1400" dirty="0" err="1"/>
                        <a:t>Researcher</a:t>
                      </a:r>
                      <a:endParaRPr lang="fr-FR" sz="1400" dirty="0"/>
                    </a:p>
                  </a:txBody>
                  <a:tcPr/>
                </a:tc>
                <a:extLst>
                  <a:ext uri="{0D108BD9-81ED-4DB2-BD59-A6C34878D82A}">
                    <a16:rowId xmlns:a16="http://schemas.microsoft.com/office/drawing/2014/main" val="10008"/>
                  </a:ext>
                </a:extLst>
              </a:tr>
              <a:tr h="303628">
                <a:tc>
                  <a:txBody>
                    <a:bodyPr/>
                    <a:lstStyle/>
                    <a:p>
                      <a:pPr>
                        <a:defRPr/>
                      </a:pPr>
                      <a:r>
                        <a:rPr lang="fr-FR" sz="1400" dirty="0" err="1"/>
                        <a:t>Knowledge</a:t>
                      </a:r>
                      <a:r>
                        <a:rPr lang="fr-FR" sz="1400" dirty="0"/>
                        <a:t> Broker</a:t>
                      </a:r>
                      <a:endParaRPr dirty="0"/>
                    </a:p>
                  </a:txBody>
                  <a:tcPr/>
                </a:tc>
                <a:extLst>
                  <a:ext uri="{0D108BD9-81ED-4DB2-BD59-A6C34878D82A}">
                    <a16:rowId xmlns:a16="http://schemas.microsoft.com/office/drawing/2014/main" val="10009"/>
                  </a:ext>
                </a:extLst>
              </a:tr>
              <a:tr h="303628">
                <a:tc>
                  <a:txBody>
                    <a:bodyPr/>
                    <a:lstStyle/>
                    <a:p>
                      <a:pPr>
                        <a:defRPr/>
                      </a:pPr>
                      <a:r>
                        <a:rPr lang="fr-FR" sz="1400" dirty="0"/>
                        <a:t>Civil Servant</a:t>
                      </a:r>
                    </a:p>
                  </a:txBody>
                  <a:tcPr/>
                </a:tc>
                <a:extLst>
                  <a:ext uri="{0D108BD9-81ED-4DB2-BD59-A6C34878D82A}">
                    <a16:rowId xmlns:a16="http://schemas.microsoft.com/office/drawing/2014/main" val="10010"/>
                  </a:ext>
                </a:extLst>
              </a:tr>
            </a:tbl>
          </a:graphicData>
        </a:graphic>
      </p:graphicFrame>
    </p:spTree>
  </p:cSld>
  <p:clrMapOvr>
    <a:masterClrMapping/>
  </p:clrMapOvr>
</p:sld>
</file>

<file path=ppt/theme/theme1.xml><?xml version="1.0" encoding="utf-8"?>
<a:theme xmlns:a="http://schemas.openxmlformats.org/drawingml/2006/main" name="ThèmeSkills4EOSC">
  <a:themeElements>
    <a:clrScheme name="Skills4Eosc">
      <a:dk1>
        <a:sysClr val="windowText" lastClr="000000"/>
      </a:dk1>
      <a:lt1>
        <a:sysClr val="window" lastClr="FFFFFF"/>
      </a:lt1>
      <a:dk2>
        <a:srgbClr val="44546A"/>
      </a:dk2>
      <a:lt2>
        <a:srgbClr val="E7E6E6"/>
      </a:lt2>
      <a:accent1>
        <a:srgbClr val="92D050"/>
      </a:accent1>
      <a:accent2>
        <a:srgbClr val="0070C0"/>
      </a:accent2>
      <a:accent3>
        <a:srgbClr val="FF9933"/>
      </a:accent3>
      <a:accent4>
        <a:srgbClr val="FF3399"/>
      </a:accent4>
      <a:accent5>
        <a:srgbClr val="3F3F3F"/>
      </a:accent5>
      <a:accent6>
        <a:srgbClr val="A5A5A5"/>
      </a:accent6>
      <a:hlink>
        <a:srgbClr val="0563C1"/>
      </a:hlink>
      <a:folHlink>
        <a:srgbClr val="1F3864"/>
      </a:folHlink>
    </a:clrScheme>
    <a:fontScheme name="Personalizzato 1">
      <a:majorFont>
        <a:latin typeface="Century Gothic"/>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ThèmeSkills4EOSC</Template>
  <TotalTime>1765</TotalTime>
  <Words>1657</Words>
  <Application>Microsoft Office PowerPoint</Application>
  <DocSecurity>0</DocSecurity>
  <PresentationFormat>Grand écran</PresentationFormat>
  <Paragraphs>222</Paragraphs>
  <Slides>18</Slides>
  <Notes>17</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18</vt:i4>
      </vt:variant>
    </vt:vector>
  </HeadingPairs>
  <TitlesOfParts>
    <vt:vector size="26" baseType="lpstr">
      <vt:lpstr>Arial</vt:lpstr>
      <vt:lpstr>Calibri</vt:lpstr>
      <vt:lpstr>Century Gothic</vt:lpstr>
      <vt:lpstr>Google Sans</vt:lpstr>
      <vt:lpstr>Menlo</vt:lpstr>
      <vt:lpstr>Quicksand</vt:lpstr>
      <vt:lpstr>Quicksand SemiBold</vt:lpstr>
      <vt:lpstr>ThèmeSkills4EOSC</vt:lpstr>
      <vt:lpstr>Skills4EOSC ou comment mettre en pratique la science ouverte</vt:lpstr>
      <vt:lpstr>Plan</vt:lpstr>
      <vt:lpstr>Skills4EOSC</vt:lpstr>
      <vt:lpstr>Qui en Europe ?</vt:lpstr>
      <vt:lpstr>Qui en France ?</vt:lpstr>
      <vt:lpstr>Présentation PowerPoint</vt:lpstr>
      <vt:lpstr>Objectifs du projet</vt:lpstr>
      <vt:lpstr>Combler les lacunes</vt:lpstr>
      <vt:lpstr>La création de profils métiers (MVS) (WP2)</vt:lpstr>
      <vt:lpstr>Harmoniser les formations (WP2) - 1</vt:lpstr>
      <vt:lpstr>Harmoniser les formations (WP2) - 2</vt:lpstr>
      <vt:lpstr>Proposer des formations (WP4) - 1</vt:lpstr>
      <vt:lpstr>Proposer des formations (WP4) - 2</vt:lpstr>
      <vt:lpstr>Aspects disciplinaires (WP5)</vt:lpstr>
      <vt:lpstr>Les « centres de compétences »</vt:lpstr>
      <vt:lpstr>Présentation PowerPoint</vt:lpstr>
      <vt:lpstr>Conclusion</vt:lpstr>
      <vt:lpstr>Merci de votre attention. Des questions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S4E</dc:title>
  <dc:subject/>
  <dc:creator>SOWINSKI, Claire</dc:creator>
  <cp:keywords/>
  <dc:description/>
  <cp:lastModifiedBy>MATHIEU GILLES</cp:lastModifiedBy>
  <cp:revision>108</cp:revision>
  <dcterms:created xsi:type="dcterms:W3CDTF">2023-11-10T07:10:14Z</dcterms:created>
  <dcterms:modified xsi:type="dcterms:W3CDTF">2023-12-12T16:40:08Z</dcterms:modified>
  <cp:category/>
  <dc:identifier/>
  <cp:contentStatus/>
  <dc:language/>
  <cp:version/>
</cp:coreProperties>
</file>